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2" r:id="rId3"/>
    <p:sldId id="271" r:id="rId4"/>
    <p:sldId id="258" r:id="rId5"/>
    <p:sldId id="272" r:id="rId6"/>
    <p:sldId id="266" r:id="rId7"/>
    <p:sldId id="267" r:id="rId8"/>
    <p:sldId id="261" r:id="rId9"/>
    <p:sldId id="284" r:id="rId10"/>
    <p:sldId id="285" r:id="rId11"/>
    <p:sldId id="286" r:id="rId12"/>
    <p:sldId id="268" r:id="rId13"/>
    <p:sldId id="264" r:id="rId14"/>
    <p:sldId id="269" r:id="rId15"/>
    <p:sldId id="274" r:id="rId16"/>
    <p:sldId id="275" r:id="rId17"/>
    <p:sldId id="276" r:id="rId18"/>
    <p:sldId id="262" r:id="rId19"/>
    <p:sldId id="278" r:id="rId20"/>
    <p:sldId id="287" r:id="rId21"/>
    <p:sldId id="280" r:id="rId22"/>
    <p:sldId id="281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4E16C-89C7-4A21-9DDF-38D029041CA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14358-ADC2-4AAF-9789-72AB4622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8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3FAC8-8A68-442B-9622-69C2D0B75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F56C7-D002-4425-B159-18D0B01BD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16569-E0A6-4378-9DA6-E63B084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FD57-D9BD-4749-97AF-31CC4EC3D7AB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ADD51-8EB3-4983-BA87-6856D758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48FB3-163D-4781-A22F-CB4F7A05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1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141D-1E70-468D-BA09-2A59E1A1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40DDC-3B00-49EE-A177-DB84769F2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A8D2A-024E-411C-80C4-049908AB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EFF1-B260-4E22-BB97-5BB4E18AF4FD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1F403-DDFC-4A6B-83E3-E5E2D670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1E3F9-CE0D-4CD4-80DD-B41C0556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4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3A805C-1049-45BC-B012-A283DA14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3A01B6-16C7-49E3-B95A-ABB1089DF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3A06-BB88-4A13-9017-02E120A0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6EA-5931-40B7-A1C6-011AA1433D88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5C963-0536-4450-8298-47130B9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4865E-6466-4397-B080-D5D5A943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6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2BA6A-616F-4CBF-88F9-9BF01039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7B894-73BA-4075-A4B8-0B766F2E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60A77-40E3-4944-99D0-CDD1B03A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5116-FACB-4645-A8AD-06ACADD0E7F0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1C850-7F75-47E2-BCB1-FA62C6D9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625B0-C45D-4EE0-9053-E36FD513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74A5C-86AA-4654-B178-D1CDA251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677F4-62DA-4CFF-8AE8-F4130968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A1275-AC56-4FF5-9FA3-EDBC5919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83112-172E-4A2D-AA2D-508E637F1E2E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86781-3ADC-46CC-99E2-480E6289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1A64D-0722-45DC-A647-EB664CFA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7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09E1-470E-4527-A5C7-21ED2635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0C67A-A9B7-44D5-8B3B-395FE7EAA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6081E3-49FC-4BFC-BAFC-9E5C985E3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6D99F3-F993-4689-8912-DEE4A770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1C29-4F1F-4B30-B4AA-F4029735AFD7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CB451E-26E3-4020-A311-1972445F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161DEF-A250-4AC3-9A47-2112AAA7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2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1FDB9-87EB-482D-ABDC-3FD91368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4D916-AA23-4BE1-AB6C-27C4CB23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4FD377-8ACB-4388-A49B-AFA087C5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249273-1798-4F8C-85D2-81F76CEE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A9D82B-D1DD-4433-860E-7CEF73AA3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05140-3275-4426-AA97-5CDA087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ECBF-3328-4AF6-B6E6-B815E4878943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CC0C52-A86B-4ADB-A63F-0D4903AB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59C9FE-F0BB-429E-8B8E-1D451631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6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0035-0E53-4156-B4E4-E684469E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5D9F28-3D10-4C88-9EE3-5514BD84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C996-C419-4AEC-9E2E-39DE61B7754C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1C1088-88BF-4601-809F-9DE0BDAF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C8E30-A37B-45B9-8C13-A74251F0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2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135DAA-7015-4B4E-8800-C7A62055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09BA-D170-42D5-B097-8913D2A663CB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AF9722-D19E-462F-B316-371777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409F0-B768-499B-A317-C7B71B6C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DEB5-853D-4832-8849-F3808334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A4D0C-E9F3-42AF-BCD4-8760429E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5220D-641A-44AA-9F3C-57D5A1CB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F8467-5186-491E-B9F0-9C036FFC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D069-B72B-434E-817E-CB5A6FB92815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A087A-EE27-4EF4-A7CB-86EE55A3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E111C-4393-40BD-B29E-558F793E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7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7E3B8-9288-4736-AFB2-2AEB88DB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733A13-7B50-4F67-AA4C-EA9B806F2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7BB60D-F94D-4E55-8EBA-CBDB46D75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DD529-5AA0-4F3B-9720-178F7EA6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CC71-E3DA-4C36-9FB8-CDAFC9D6E7FF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4ACF6-3C8E-4F9A-B691-03484A00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E95A0-BB63-4D37-942E-EAC3192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27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FFC6C-029D-46E7-8FA0-A33ED57F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DE4C4-1B86-48D9-BE31-4FB307EE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120C7-5DA5-4925-BE00-3F52C361C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F740-7F38-469D-B741-F0E8CCBE1ABA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53483-0232-43F8-A367-78DE795B1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263D1-F33F-4FCB-B062-D82E3948A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EDF70-DA2F-4510-BFD3-603BD24B5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2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HamedTaherpour/ht-epub-reader-andro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products/login/api/" TargetMode="External"/><Relationship Id="rId2" Type="http://schemas.openxmlformats.org/officeDocument/2006/relationships/hyperlink" Target="https://firebase.google.com/docs/auth/android/email-link-auth?hl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burhanrashid52/Photo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B363-A194-4CE7-8334-0681310DE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l"/>
            <a:r>
              <a:rPr lang="ko-KR" altLang="en-US" dirty="0" err="1"/>
              <a:t>사용자인터페이스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제안발표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33D929-6AE2-4F03-9619-9670F098A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9660"/>
            <a:ext cx="9144000" cy="1655762"/>
          </a:xfrm>
        </p:spPr>
        <p:txBody>
          <a:bodyPr anchor="ctr"/>
          <a:lstStyle/>
          <a:p>
            <a:pPr algn="l"/>
            <a:r>
              <a:rPr lang="en-US" altLang="ko-KR" sz="4400" dirty="0"/>
              <a:t>3code </a:t>
            </a:r>
            <a:r>
              <a:rPr lang="en-US" altLang="ko-KR" dirty="0"/>
              <a:t>_ </a:t>
            </a:r>
            <a:r>
              <a:rPr lang="ko-KR" altLang="en-US" dirty="0"/>
              <a:t>김성환</a:t>
            </a:r>
            <a:r>
              <a:rPr lang="en-US" altLang="ko-KR" dirty="0"/>
              <a:t>, </a:t>
            </a:r>
            <a:r>
              <a:rPr lang="ko-KR" altLang="en-US" dirty="0" err="1"/>
              <a:t>오현승</a:t>
            </a:r>
            <a:r>
              <a:rPr lang="en-US" altLang="ko-KR" dirty="0"/>
              <a:t>, </a:t>
            </a:r>
            <a:r>
              <a:rPr lang="ko-KR" altLang="en-US" dirty="0"/>
              <a:t>주상아</a:t>
            </a:r>
          </a:p>
        </p:txBody>
      </p:sp>
    </p:spTree>
    <p:extLst>
      <p:ext uri="{BB962C8B-B14F-4D97-AF65-F5344CB8AC3E}">
        <p14:creationId xmlns:p14="http://schemas.microsoft.com/office/powerpoint/2010/main" val="154222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2171F3F-D848-483D-A6A8-59A0BFA3D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83" y="1546300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책방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로그인을 한 상태에서 가장 먼저 </a:t>
            </a:r>
            <a:r>
              <a:rPr lang="ko-KR" altLang="en-US" sz="2400" dirty="0" err="1"/>
              <a:t>보게되는</a:t>
            </a:r>
            <a:r>
              <a:rPr lang="ko-KR" altLang="en-US" sz="2400" dirty="0"/>
              <a:t> 화면</a:t>
            </a:r>
            <a:r>
              <a:rPr lang="en-US" altLang="ko-KR" sz="2400" dirty="0"/>
              <a:t>, </a:t>
            </a:r>
            <a:r>
              <a:rPr lang="ko-KR" altLang="en-US" sz="2400" dirty="0"/>
              <a:t>책 목록 확인 가능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서버가 가지고 있는 책 파일 검색 기능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유저가 디바이스에 다운받은 책 목록 출력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 </a:t>
            </a:r>
            <a:r>
              <a:rPr lang="ko-KR" altLang="en-US" sz="2400" spc="-300" dirty="0"/>
              <a:t>다운받지 않은 책 목록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573973" y="170797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954442" y="352552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3274779" y="562443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4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928E437-A92B-4568-B486-FE830BF1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0" y="1546300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게시글 업로드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사진에 책 구절 삽입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게시글 업로드 버튼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결과물 미리보기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갤러리에서 사진 선택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사진에 남길 문장 직접 쓰기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⑤</a:t>
            </a:r>
            <a:r>
              <a:rPr lang="en-US" altLang="ko-KR" sz="2400" spc="-150" dirty="0"/>
              <a:t> : 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한 문장들 중에서 사진에 남길 문장 </a:t>
            </a:r>
            <a:r>
              <a:rPr lang="en-US" altLang="ko-KR" sz="2400" spc="-150" dirty="0"/>
              <a:t>	</a:t>
            </a:r>
            <a:r>
              <a:rPr lang="ko-KR" altLang="en-US" sz="2400" spc="-150" dirty="0"/>
              <a:t>고르기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⑥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글자 속성 편집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603176" y="159032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098320" y="357478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489605" y="453470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516787" y="4534708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C2A8-9438-44A8-92CB-964E5A0A2CC8}"/>
              </a:ext>
            </a:extLst>
          </p:cNvPr>
          <p:cNvSpPr txBox="1"/>
          <p:nvPr/>
        </p:nvSpPr>
        <p:spPr>
          <a:xfrm>
            <a:off x="3558716" y="4538794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6B6E1-2C45-4181-94A0-56A2F8449EC1}"/>
              </a:ext>
            </a:extLst>
          </p:cNvPr>
          <p:cNvSpPr txBox="1"/>
          <p:nvPr/>
        </p:nvSpPr>
        <p:spPr>
          <a:xfrm>
            <a:off x="735973" y="5404974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DF01-E274-4DCA-90DD-6EDBC477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4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C29BC0-4B5F-47D3-B0B8-1E4F9252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0" y="1546301"/>
            <a:ext cx="2781179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마이페이지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08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유저 정보 수정</a:t>
            </a:r>
            <a:r>
              <a:rPr lang="en-US" altLang="ko-KR" sz="2400" dirty="0"/>
              <a:t>, </a:t>
            </a:r>
            <a:r>
              <a:rPr lang="ko-KR" altLang="en-US" sz="2400" dirty="0"/>
              <a:t>개인 기록 저장소 제공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로그인 상태 표시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로그아웃 기능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비밀번호 변경 기능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회원탈퇴 기능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⑤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내가 남겼던 리뷰들 </a:t>
            </a:r>
            <a:r>
              <a:rPr lang="ko-KR" altLang="en-US" sz="2400" spc="-150" dirty="0" err="1"/>
              <a:t>모아보기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⑥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내가 읽은 책들 목록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728190" y="200852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467981" y="191731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728190" y="245067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244614" y="2336788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C2A8-9438-44A8-92CB-964E5A0A2CC8}"/>
              </a:ext>
            </a:extLst>
          </p:cNvPr>
          <p:cNvSpPr txBox="1"/>
          <p:nvPr/>
        </p:nvSpPr>
        <p:spPr>
          <a:xfrm>
            <a:off x="1627670" y="3388247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6B6E1-2C45-4181-94A0-56A2F8449EC1}"/>
              </a:ext>
            </a:extLst>
          </p:cNvPr>
          <p:cNvSpPr txBox="1"/>
          <p:nvPr/>
        </p:nvSpPr>
        <p:spPr>
          <a:xfrm>
            <a:off x="1627670" y="5624671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DF01-E274-4DCA-90DD-6EDBC477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5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7. </a:t>
            </a:r>
            <a:r>
              <a:rPr lang="ko-KR" altLang="en-US" dirty="0"/>
              <a:t>책 소개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55759A-DC7D-4E8F-B26F-28D0BC30A6EE}"/>
              </a:ext>
            </a:extLst>
          </p:cNvPr>
          <p:cNvGrpSpPr/>
          <p:nvPr/>
        </p:nvGrpSpPr>
        <p:grpSpPr>
          <a:xfrm>
            <a:off x="977266" y="23871"/>
            <a:ext cx="2783773" cy="6834129"/>
            <a:chOff x="977266" y="23871"/>
            <a:chExt cx="2783773" cy="68341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6DF28C-683C-4D76-B0F8-7B66F9000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66" y="23871"/>
              <a:ext cx="2783773" cy="6834129"/>
            </a:xfrm>
            <a:prstGeom prst="rect">
              <a:avLst/>
            </a:prstGeom>
          </p:spPr>
        </p:pic>
        <p:pic>
          <p:nvPicPr>
            <p:cNvPr id="20" name="그래픽 19" descr="엄지척 기호">
              <a:extLst>
                <a:ext uri="{FF2B5EF4-FFF2-40B4-BE49-F238E27FC236}">
                  <a16:creationId xmlns:a16="http://schemas.microsoft.com/office/drawing/2014/main" id="{1971A625-11F1-4E73-A0CA-11C56A7C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4128" y="2924129"/>
              <a:ext cx="328355" cy="328355"/>
            </a:xfrm>
            <a:prstGeom prst="rect">
              <a:avLst/>
            </a:prstGeom>
          </p:spPr>
        </p:pic>
        <p:pic>
          <p:nvPicPr>
            <p:cNvPr id="21" name="그래픽 20" descr="엄지척 기호">
              <a:extLst>
                <a:ext uri="{FF2B5EF4-FFF2-40B4-BE49-F238E27FC236}">
                  <a16:creationId xmlns:a16="http://schemas.microsoft.com/office/drawing/2014/main" id="{920744A3-2E64-4A1B-8CDF-BA6D9018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V="1">
              <a:off x="2406332" y="2924128"/>
              <a:ext cx="328355" cy="32835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A7EAA-A9EF-4C0B-B398-24B589EE35D4}"/>
                </a:ext>
              </a:extLst>
            </p:cNvPr>
            <p:cNvSpPr txBox="1"/>
            <p:nvPr/>
          </p:nvSpPr>
          <p:spPr>
            <a:xfrm>
              <a:off x="1912483" y="3011186"/>
              <a:ext cx="390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6AE283-1D98-44F5-9A4D-D2597A648CA2}"/>
                </a:ext>
              </a:extLst>
            </p:cNvPr>
            <p:cNvSpPr txBox="1"/>
            <p:nvPr/>
          </p:nvSpPr>
          <p:spPr>
            <a:xfrm>
              <a:off x="2734687" y="3011186"/>
              <a:ext cx="390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24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책을 선택하는데 기준이 될 수 있는 내용들 표시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책 소개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텍스트 뷰어 화면으로 이동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목차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④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저자 소개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en-US" sz="2400" spc="-150" dirty="0"/>
              <a:t>⑤ </a:t>
            </a:r>
            <a:r>
              <a:rPr lang="en-US" altLang="ko-KR" sz="2400" spc="-150" dirty="0"/>
              <a:t>: </a:t>
            </a:r>
            <a:r>
              <a:rPr lang="ko-KR" altLang="en-US" sz="2400" spc="-150" dirty="0"/>
              <a:t>다른 유저들이 남긴 리뷰</a:t>
            </a:r>
            <a:endParaRPr lang="en-US" altLang="ko-KR" sz="2400" spc="-150" dirty="0"/>
          </a:p>
          <a:p>
            <a:pPr>
              <a:lnSpc>
                <a:spcPct val="140000"/>
              </a:lnSpc>
            </a:pPr>
            <a:r>
              <a:rPr lang="ko-KR" altLang="ko-KR" sz="2400" spc="-150" dirty="0"/>
              <a:t>⑥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싫어요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596679" y="3717441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2818351" y="439755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409143" y="5003079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BAB0B-4177-4CBA-AD77-AA6C959D948D}"/>
              </a:ext>
            </a:extLst>
          </p:cNvPr>
          <p:cNvSpPr txBox="1"/>
          <p:nvPr/>
        </p:nvSpPr>
        <p:spPr>
          <a:xfrm>
            <a:off x="1799879" y="5287720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555C2-56F9-44BA-A2A0-E1F0DBC500F5}"/>
              </a:ext>
            </a:extLst>
          </p:cNvPr>
          <p:cNvSpPr txBox="1"/>
          <p:nvPr/>
        </p:nvSpPr>
        <p:spPr>
          <a:xfrm>
            <a:off x="1865812" y="5695356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A7DD4-2B32-4DBB-978D-9A9E3A48DC5D}"/>
              </a:ext>
            </a:extLst>
          </p:cNvPr>
          <p:cNvSpPr txBox="1"/>
          <p:nvPr/>
        </p:nvSpPr>
        <p:spPr>
          <a:xfrm>
            <a:off x="3012819" y="2924128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CEDED3-98BB-4225-9B36-8D45261F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6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텍스트 뷰어 화면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3A7D7B4-F9D5-47E0-9CF2-8D9A95632DC9}"/>
              </a:ext>
            </a:extLst>
          </p:cNvPr>
          <p:cNvGrpSpPr/>
          <p:nvPr/>
        </p:nvGrpSpPr>
        <p:grpSpPr>
          <a:xfrm>
            <a:off x="979860" y="1547128"/>
            <a:ext cx="2780713" cy="4945746"/>
            <a:chOff x="979860" y="1547128"/>
            <a:chExt cx="2780713" cy="49457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1FCA5F-3746-4F15-B554-B0189FAE609B}"/>
                </a:ext>
              </a:extLst>
            </p:cNvPr>
            <p:cNvGrpSpPr/>
            <p:nvPr/>
          </p:nvGrpSpPr>
          <p:grpSpPr>
            <a:xfrm>
              <a:off x="979860" y="1547128"/>
              <a:ext cx="2780713" cy="4945746"/>
              <a:chOff x="979860" y="1547128"/>
              <a:chExt cx="2780713" cy="494574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28A8584-E45F-463D-8340-73A5433DE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860" y="1547128"/>
                <a:ext cx="2780713" cy="494574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537EF8C-1139-4FD2-B989-731B6CBFD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780"/>
              <a:stretch/>
            </p:blipFill>
            <p:spPr>
              <a:xfrm>
                <a:off x="2763501" y="4937392"/>
                <a:ext cx="358131" cy="29969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F1FAE4-0EB3-409C-8D59-8478F3A009CC}"/>
                  </a:ext>
                </a:extLst>
              </p:cNvPr>
              <p:cNvSpPr/>
              <p:nvPr/>
            </p:nvSpPr>
            <p:spPr>
              <a:xfrm>
                <a:off x="3288145" y="4721290"/>
                <a:ext cx="401067" cy="489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댓글, minimono 무료 아이콘 의 SnipIcons Minimono">
                <a:extLst>
                  <a:ext uri="{FF2B5EF4-FFF2-40B4-BE49-F238E27FC236}">
                    <a16:creationId xmlns:a16="http://schemas.microsoft.com/office/drawing/2014/main" id="{293293E4-47EC-4408-B13B-F8F9EC081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3249" y="4735211"/>
                <a:ext cx="322003" cy="322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2D7092-DFF1-44B7-8064-2D58F557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0487" y="1674176"/>
              <a:ext cx="848725" cy="40692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1DE9FD-93D6-4586-B5C0-C50793ABEA91}"/>
                </a:ext>
              </a:extLst>
            </p:cNvPr>
            <p:cNvSpPr/>
            <p:nvPr/>
          </p:nvSpPr>
          <p:spPr>
            <a:xfrm>
              <a:off x="2357610" y="1690688"/>
              <a:ext cx="482877" cy="37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134374" y="1514594"/>
            <a:ext cx="6467912" cy="459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기능 </a:t>
            </a:r>
            <a:r>
              <a:rPr lang="en-US" altLang="ko-KR" sz="2200" dirty="0"/>
              <a:t>: </a:t>
            </a:r>
            <a:r>
              <a:rPr lang="ko-KR" altLang="en-US" sz="2200" dirty="0"/>
              <a:t>책 본문 표시</a:t>
            </a:r>
            <a:r>
              <a:rPr lang="en-US" altLang="ko-KR" sz="2200" dirty="0"/>
              <a:t>, </a:t>
            </a:r>
            <a:r>
              <a:rPr lang="ko-KR" altLang="en-US" sz="2200" dirty="0"/>
              <a:t>가독성 향상을 위한 다양한 기능들 제공</a:t>
            </a:r>
            <a:endParaRPr lang="en-US" altLang="ko-KR" sz="2200" dirty="0"/>
          </a:p>
          <a:p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① </a:t>
            </a:r>
            <a:r>
              <a:rPr lang="en-US" altLang="ko-KR" sz="2200" spc="-150" dirty="0"/>
              <a:t>:</a:t>
            </a:r>
            <a:r>
              <a:rPr lang="ko-KR" altLang="en-US" sz="2200" spc="-150" dirty="0"/>
              <a:t> 글꼴</a:t>
            </a:r>
            <a:r>
              <a:rPr lang="en-US" altLang="ko-KR" sz="2200" spc="-150" dirty="0"/>
              <a:t>/</a:t>
            </a:r>
            <a:r>
              <a:rPr lang="ko-KR" altLang="en-US" sz="2200" spc="-150" dirty="0"/>
              <a:t>글자크기</a:t>
            </a:r>
            <a:r>
              <a:rPr lang="en-US" altLang="ko-KR" sz="2200" spc="-150" dirty="0"/>
              <a:t>/</a:t>
            </a:r>
            <a:r>
              <a:rPr lang="ko-KR" altLang="en-US" sz="2200" spc="-150" dirty="0" err="1"/>
              <a:t>줄간격</a:t>
            </a:r>
            <a:r>
              <a:rPr lang="ko-KR" altLang="en-US" sz="2200" spc="-150" dirty="0"/>
              <a:t> 등 변경 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② </a:t>
            </a:r>
            <a:r>
              <a:rPr lang="en-US" altLang="ko-KR" sz="2200" spc="-150" dirty="0"/>
              <a:t>: </a:t>
            </a:r>
            <a:r>
              <a:rPr lang="ko-KR" altLang="en-US" sz="2200" spc="-150" dirty="0"/>
              <a:t>책갈피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③ </a:t>
            </a:r>
            <a:r>
              <a:rPr lang="en-US" altLang="ko-KR" sz="2200" spc="-150" dirty="0"/>
              <a:t>:</a:t>
            </a:r>
            <a:r>
              <a:rPr lang="ko-KR" altLang="en-US" sz="2200" spc="-150" dirty="0"/>
              <a:t> 책 내용 표시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④</a:t>
            </a:r>
            <a:r>
              <a:rPr lang="en-US" altLang="ko-KR" sz="2200" spc="-150" dirty="0"/>
              <a:t> : </a:t>
            </a:r>
            <a:r>
              <a:rPr lang="ko-KR" altLang="en-US" sz="2200" spc="-150" dirty="0" err="1"/>
              <a:t>다크</a:t>
            </a:r>
            <a:r>
              <a:rPr lang="ko-KR" altLang="en-US" sz="2200" spc="-150" dirty="0"/>
              <a:t> 모드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⑤</a:t>
            </a:r>
            <a:r>
              <a:rPr lang="en-US" altLang="ko-KR" sz="2200" spc="-150" dirty="0"/>
              <a:t> : </a:t>
            </a:r>
            <a:r>
              <a:rPr lang="ko-KR" altLang="en-US" sz="2200" spc="-150" dirty="0"/>
              <a:t>댓글 기능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en-US" sz="2200" spc="-150" dirty="0"/>
              <a:t>⑥ </a:t>
            </a:r>
            <a:r>
              <a:rPr lang="en-US" altLang="ko-KR" sz="2200" spc="-150" dirty="0"/>
              <a:t>: </a:t>
            </a:r>
            <a:r>
              <a:rPr lang="ko-KR" altLang="en-US" sz="2200" spc="-150" dirty="0"/>
              <a:t>현재 페이지 </a:t>
            </a:r>
            <a:r>
              <a:rPr lang="en-US" altLang="ko-KR" sz="2200" spc="-150" dirty="0"/>
              <a:t>/ </a:t>
            </a:r>
            <a:r>
              <a:rPr lang="ko-KR" altLang="en-US" sz="2200" spc="-150" dirty="0"/>
              <a:t>전체 페이지 </a:t>
            </a:r>
            <a:r>
              <a:rPr lang="en-US" altLang="ko-KR" sz="2200" spc="-150" dirty="0"/>
              <a:t>* 100 (%) </a:t>
            </a:r>
            <a:r>
              <a:rPr lang="ko-KR" altLang="en-US" sz="2200" spc="-150" dirty="0"/>
              <a:t>표시</a:t>
            </a:r>
            <a:endParaRPr lang="en-US" altLang="ko-KR" sz="2200" spc="-150" dirty="0"/>
          </a:p>
          <a:p>
            <a:pPr>
              <a:lnSpc>
                <a:spcPct val="150000"/>
              </a:lnSpc>
            </a:pPr>
            <a:r>
              <a:rPr lang="ko-KR" altLang="ko-KR" sz="2200" spc="-150" dirty="0"/>
              <a:t>⑦</a:t>
            </a:r>
            <a:r>
              <a:rPr lang="en-US" altLang="ko-KR" sz="2200" spc="-150" dirty="0"/>
              <a:t> : </a:t>
            </a:r>
            <a:r>
              <a:rPr lang="ko-KR" altLang="en-US" sz="2200" spc="-150" dirty="0"/>
              <a:t>목차 화면으로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508903" y="149625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3282632" y="3037880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936287" y="4776902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C2A8-9438-44A8-92CB-964E5A0A2CC8}"/>
              </a:ext>
            </a:extLst>
          </p:cNvPr>
          <p:cNvSpPr txBox="1"/>
          <p:nvPr/>
        </p:nvSpPr>
        <p:spPr>
          <a:xfrm>
            <a:off x="3563258" y="4568541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6DE-1C0C-4038-A801-1F75DD95EF11}"/>
              </a:ext>
            </a:extLst>
          </p:cNvPr>
          <p:cNvSpPr txBox="1"/>
          <p:nvPr/>
        </p:nvSpPr>
        <p:spPr>
          <a:xfrm>
            <a:off x="1379212" y="602395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⑦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7B7A-6EB4-4FED-A17D-9C1CBFE4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6B6E1-2C45-4181-94A0-56A2F8449EC1}"/>
              </a:ext>
            </a:extLst>
          </p:cNvPr>
          <p:cNvSpPr txBox="1"/>
          <p:nvPr/>
        </p:nvSpPr>
        <p:spPr>
          <a:xfrm>
            <a:off x="3563258" y="5296192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032472" y="148476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50958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7CE02B-5219-4390-A374-7EF677E18552}"/>
              </a:ext>
            </a:extLst>
          </p:cNvPr>
          <p:cNvGrpSpPr/>
          <p:nvPr/>
        </p:nvGrpSpPr>
        <p:grpSpPr>
          <a:xfrm>
            <a:off x="979859" y="1547128"/>
            <a:ext cx="2780713" cy="5023520"/>
            <a:chOff x="9902089" y="100662"/>
            <a:chExt cx="1816104" cy="32808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94A76B-3AD3-4D06-8D47-C2CBEE413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58"/>
            <a:stretch/>
          </p:blipFill>
          <p:spPr>
            <a:xfrm>
              <a:off x="9902089" y="100662"/>
              <a:ext cx="1816104" cy="3280898"/>
            </a:xfrm>
            <a:prstGeom prst="rect">
              <a:avLst/>
            </a:prstGeom>
          </p:spPr>
        </p:pic>
        <p:pic>
          <p:nvPicPr>
            <p:cNvPr id="18" name="그래픽 17" descr="트로피">
              <a:extLst>
                <a:ext uri="{FF2B5EF4-FFF2-40B4-BE49-F238E27FC236}">
                  <a16:creationId xmlns:a16="http://schemas.microsoft.com/office/drawing/2014/main" id="{8DD4BEAB-F62A-4D8C-B678-F3B3847E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35818" y="172581"/>
              <a:ext cx="245570" cy="24557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책 </a:t>
            </a:r>
            <a:r>
              <a:rPr lang="ko-KR" altLang="en-US" dirty="0" err="1"/>
              <a:t>댓글창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463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책에 대한 리뷰 남길 수 있는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 </a:t>
            </a:r>
            <a:r>
              <a:rPr lang="ko-KR" altLang="en-US" sz="2400" spc="-150" dirty="0"/>
              <a:t>많이 받은 문장 </a:t>
            </a:r>
            <a:r>
              <a:rPr lang="en-US" altLang="ko-KR" sz="2400" spc="-150" dirty="0"/>
              <a:t>top 10</a:t>
            </a:r>
            <a:r>
              <a:rPr lang="ko-KR" altLang="en-US" sz="2400" spc="-150" dirty="0"/>
              <a:t>화면으로 이동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리뷰를 쓸 수 있는 공간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③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리뷰 등록 버튼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ko-KR" sz="2400" spc="-150" dirty="0"/>
              <a:t>④</a:t>
            </a:r>
            <a:r>
              <a:rPr lang="en-US" altLang="ko-KR" sz="2400" spc="-150" dirty="0"/>
              <a:t> : </a:t>
            </a:r>
            <a:r>
              <a:rPr lang="ko-KR" altLang="en-US" sz="2400" spc="-150" dirty="0"/>
              <a:t>다른 유저들의 리뷰 표시</a:t>
            </a:r>
            <a:r>
              <a:rPr lang="en-US" altLang="ko-KR" sz="2400" spc="-150" dirty="0"/>
              <a:t>(‘%</a:t>
            </a:r>
            <a:r>
              <a:rPr lang="ko-KR" altLang="en-US" sz="2400" spc="-150" dirty="0"/>
              <a:t>진행률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 형식으로 스탬프 남기기 가능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누르면 해당 페이지로 이동</a:t>
            </a:r>
            <a:r>
              <a:rPr lang="en-US" altLang="ko-KR" sz="2400" spc="-150" dirty="0"/>
              <a:t>), </a:t>
            </a:r>
            <a:r>
              <a:rPr lang="ko-KR" altLang="en-US" sz="2400" spc="-150" dirty="0" err="1"/>
              <a:t>답댓글</a:t>
            </a:r>
            <a:r>
              <a:rPr lang="ko-KR" altLang="en-US" sz="2400" spc="-150" dirty="0"/>
              <a:t> 달기 가능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endParaRPr lang="en-US" altLang="ko-KR" sz="2400" spc="-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529046" y="1632810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092514" y="276707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2947229" y="405888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1834803" y="479131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EC3F-3602-463C-8323-ECF8C1DB450B}"/>
              </a:ext>
            </a:extLst>
          </p:cNvPr>
          <p:cNvSpPr txBox="1"/>
          <p:nvPr/>
        </p:nvSpPr>
        <p:spPr>
          <a:xfrm>
            <a:off x="1073021" y="5589820"/>
            <a:ext cx="24466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50" u="sng" dirty="0">
                <a:solidFill>
                  <a:srgbClr val="0070C0"/>
                </a:solidFill>
              </a:rPr>
              <a:t>%24</a:t>
            </a:r>
            <a:r>
              <a:rPr lang="en-US" altLang="ko-KR" sz="750" dirty="0"/>
              <a:t> </a:t>
            </a:r>
            <a:r>
              <a:rPr lang="ko-KR" altLang="en-US" sz="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여기에서 주인공 왜 </a:t>
            </a:r>
            <a:r>
              <a:rPr lang="ko-KR" altLang="en-US" sz="7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저러는거</a:t>
            </a:r>
            <a:r>
              <a:rPr lang="en-US" altLang="ko-KR" sz="7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7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D2F076-DA42-4B8A-98EB-02AC37D0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7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책갈피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B821CC-9049-4BAE-AA5A-5431ECB9C7F4}"/>
              </a:ext>
            </a:extLst>
          </p:cNvPr>
          <p:cNvGrpSpPr/>
          <p:nvPr/>
        </p:nvGrpSpPr>
        <p:grpSpPr>
          <a:xfrm>
            <a:off x="979859" y="1547124"/>
            <a:ext cx="2780713" cy="4945747"/>
            <a:chOff x="979859" y="1547124"/>
            <a:chExt cx="2780713" cy="49457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0F2A25-BA15-4E17-8C9E-86F2C914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59" y="1547124"/>
              <a:ext cx="2780713" cy="494574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012A81-0D24-4BEA-9F96-91411E4A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988" y="2062090"/>
              <a:ext cx="625154" cy="31257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30794C-1A93-4400-88E0-2350BC3D9FB3}"/>
                </a:ext>
              </a:extLst>
            </p:cNvPr>
            <p:cNvSpPr/>
            <p:nvPr/>
          </p:nvSpPr>
          <p:spPr>
            <a:xfrm>
              <a:off x="2798284" y="2062090"/>
              <a:ext cx="616945" cy="251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기능 </a:t>
            </a:r>
            <a:r>
              <a:rPr lang="en-US" altLang="ko-KR" sz="2000" dirty="0"/>
              <a:t>: </a:t>
            </a:r>
            <a:r>
              <a:rPr lang="ko-KR" altLang="en-US" sz="2000" dirty="0"/>
              <a:t>유저가 </a:t>
            </a:r>
            <a:r>
              <a:rPr lang="ko-KR" altLang="en-US" sz="2000" dirty="0" err="1"/>
              <a:t>해놓은</a:t>
            </a:r>
            <a:r>
              <a:rPr lang="ko-KR" altLang="en-US" sz="2000" dirty="0"/>
              <a:t> 책갈피 목록 표시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spc="-150" dirty="0"/>
          </a:p>
          <a:p>
            <a:pPr>
              <a:lnSpc>
                <a:spcPct val="150000"/>
              </a:lnSpc>
            </a:pPr>
            <a:r>
              <a:rPr lang="en-US" altLang="ko-KR" sz="2000" spc="-150" dirty="0"/>
              <a:t>① : </a:t>
            </a:r>
            <a:r>
              <a:rPr lang="ko-KR" altLang="en-US" sz="2000" spc="-150" dirty="0"/>
              <a:t>책갈피 목록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누르면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2208398" y="287268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8821D1-CE48-4D05-9F91-18C28D15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7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B89F013-69BB-4392-BA2D-943B66096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1" y="1547128"/>
            <a:ext cx="2775791" cy="49369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‘</a:t>
            </a:r>
            <a:r>
              <a:rPr lang="ko-KR" altLang="en-US" dirty="0"/>
              <a:t>좋아요</a:t>
            </a:r>
            <a:r>
              <a:rPr lang="en-US" altLang="ko-KR" dirty="0"/>
              <a:t>’ </a:t>
            </a:r>
            <a:r>
              <a:rPr lang="ko-KR" altLang="en-US" dirty="0"/>
              <a:t>받은 문장 </a:t>
            </a:r>
            <a:r>
              <a:rPr lang="en-US" altLang="ko-KR" dirty="0"/>
              <a:t>top 10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이 책을 읽은 유저들이 문장에 남긴 </a:t>
            </a:r>
            <a:r>
              <a:rPr lang="en-US" altLang="ko-KR" sz="2400" dirty="0"/>
              <a:t>‘</a:t>
            </a:r>
            <a:r>
              <a:rPr lang="ko-KR" altLang="en-US" sz="2400" dirty="0"/>
              <a:t>좋아요</a:t>
            </a:r>
            <a:r>
              <a:rPr lang="en-US" altLang="ko-KR" sz="2400" dirty="0"/>
              <a:t>’ </a:t>
            </a:r>
            <a:r>
              <a:rPr lang="ko-KR" altLang="en-US" sz="2400" dirty="0"/>
              <a:t>수를 기준으로 </a:t>
            </a:r>
            <a:r>
              <a:rPr lang="en-US" altLang="ko-KR" sz="2400" dirty="0"/>
              <a:t>top 10 </a:t>
            </a:r>
            <a:r>
              <a:rPr lang="ko-KR" altLang="en-US" sz="2400" dirty="0"/>
              <a:t>선정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①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이전 화면으로 돌아가기</a:t>
            </a:r>
            <a:endParaRPr lang="en-US" altLang="ko-KR" sz="2400" spc="-150" dirty="0"/>
          </a:p>
          <a:p>
            <a:pPr>
              <a:lnSpc>
                <a:spcPct val="150000"/>
              </a:lnSpc>
            </a:pPr>
            <a:r>
              <a:rPr lang="ko-KR" altLang="en-US" sz="2400" spc="-150" dirty="0"/>
              <a:t>② </a:t>
            </a:r>
            <a:r>
              <a:rPr lang="en-US" altLang="ko-KR" sz="2400" spc="-150" dirty="0"/>
              <a:t>:</a:t>
            </a:r>
            <a:r>
              <a:rPr lang="ko-KR" altLang="en-US" sz="2400" spc="-150" dirty="0"/>
              <a:t> </a:t>
            </a:r>
            <a:r>
              <a:rPr lang="en-US" altLang="ko-KR" sz="2400" spc="-150" dirty="0"/>
              <a:t>top 10 </a:t>
            </a:r>
            <a:r>
              <a:rPr lang="ko-KR" altLang="en-US" sz="2400" spc="-150" dirty="0"/>
              <a:t>문장 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231530" y="154712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494369" y="2931481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86A06D-A5B1-43D5-8ACE-67C0521D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4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기술분석① </a:t>
            </a:r>
            <a:r>
              <a:rPr lang="en-US" altLang="ko-KR" dirty="0"/>
              <a:t>- </a:t>
            </a:r>
            <a:r>
              <a:rPr lang="ko-KR" altLang="en-US" dirty="0"/>
              <a:t>텍스트 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50214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err="1"/>
              <a:t>ePub</a:t>
            </a:r>
            <a:r>
              <a:rPr lang="en-US" altLang="ko-KR" sz="2400" dirty="0"/>
              <a:t> </a:t>
            </a:r>
            <a:r>
              <a:rPr lang="ko-KR" altLang="en-US" sz="2400" dirty="0"/>
              <a:t>파일은 </a:t>
            </a:r>
            <a:r>
              <a:rPr lang="en-US" altLang="ko-KR" sz="2400" dirty="0"/>
              <a:t>html, </a:t>
            </a:r>
            <a:r>
              <a:rPr lang="en-US" altLang="ko-KR" sz="2400" dirty="0" err="1"/>
              <a:t>css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파일 등을 </a:t>
            </a:r>
            <a:r>
              <a:rPr lang="ko-KR" altLang="en-US" sz="2400" dirty="0" err="1"/>
              <a:t>압축해놓은</a:t>
            </a:r>
            <a:r>
              <a:rPr lang="ko-KR" altLang="en-US" sz="2400" dirty="0"/>
              <a:t> 것으로</a:t>
            </a:r>
            <a:r>
              <a:rPr lang="en-US" altLang="ko-KR" sz="2400" dirty="0"/>
              <a:t> </a:t>
            </a:r>
            <a:r>
              <a:rPr lang="ko-KR" altLang="en-US" sz="2400" dirty="0"/>
              <a:t>책에 대한 기본적인 정보도 함께 담고 있기 때문에 목차</a:t>
            </a:r>
            <a:r>
              <a:rPr lang="en-US" altLang="ko-KR" sz="2400" dirty="0"/>
              <a:t>, </a:t>
            </a:r>
            <a:r>
              <a:rPr lang="ko-KR" altLang="en-US" sz="2400" dirty="0"/>
              <a:t>책 소개</a:t>
            </a:r>
            <a:r>
              <a:rPr lang="en-US" altLang="ko-KR" sz="2400" dirty="0"/>
              <a:t>, </a:t>
            </a:r>
            <a:r>
              <a:rPr lang="ko-KR" altLang="en-US" sz="2400" dirty="0"/>
              <a:t>저자</a:t>
            </a:r>
            <a:r>
              <a:rPr lang="en-US" altLang="ko-KR" sz="2400" dirty="0"/>
              <a:t>, </a:t>
            </a:r>
            <a:r>
              <a:rPr lang="ko-KR" altLang="en-US" sz="2400" dirty="0"/>
              <a:t>표지</a:t>
            </a:r>
            <a:r>
              <a:rPr lang="en-US" altLang="ko-KR" sz="2400" dirty="0"/>
              <a:t> </a:t>
            </a:r>
            <a:r>
              <a:rPr lang="ko-KR" altLang="en-US" sz="2400" dirty="0"/>
              <a:t>등을 추출해서 사용하면 된다</a:t>
            </a:r>
            <a:r>
              <a:rPr lang="en-US" altLang="ko-KR" sz="2400" dirty="0"/>
              <a:t>. </a:t>
            </a:r>
            <a:r>
              <a:rPr lang="ko-KR" altLang="en-US" sz="2400" dirty="0"/>
              <a:t>텍스트 크기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줄간격</a:t>
            </a:r>
            <a:r>
              <a:rPr lang="ko-KR" altLang="en-US" sz="2400" dirty="0"/>
              <a:t> 등도 </a:t>
            </a:r>
            <a:r>
              <a:rPr lang="en-US" altLang="ko-KR" sz="2400" dirty="0" err="1"/>
              <a:t>css</a:t>
            </a:r>
            <a:r>
              <a:rPr lang="ko-KR" altLang="en-US" sz="2400" dirty="0"/>
              <a:t>파일로 관리가 되고 있으므로 이를 수정할 수 있게 어플을 만들면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 err="1"/>
              <a:t>Ht</a:t>
            </a:r>
            <a:r>
              <a:rPr lang="en-US" altLang="ko-KR" sz="2400" dirty="0"/>
              <a:t>-</a:t>
            </a:r>
            <a:r>
              <a:rPr lang="en-US" altLang="ko-KR" sz="2400" dirty="0" err="1"/>
              <a:t>epub</a:t>
            </a:r>
            <a:r>
              <a:rPr lang="en-US" altLang="ko-KR" sz="2400" dirty="0"/>
              <a:t>-reader-android : </a:t>
            </a:r>
            <a:r>
              <a:rPr lang="en-US" altLang="ko-KR" sz="2400" dirty="0">
                <a:hlinkClick r:id="rId2"/>
              </a:rPr>
              <a:t>https://github.com/HamedTaherpour/ht-epub-reader-android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안드로이드 기본 위젯 </a:t>
            </a:r>
            <a:r>
              <a:rPr lang="en-US" altLang="ko-KR" sz="2000" dirty="0" err="1"/>
              <a:t>Webview</a:t>
            </a:r>
            <a:r>
              <a:rPr lang="ko-KR" altLang="en-US" sz="2000" dirty="0"/>
              <a:t>에 </a:t>
            </a:r>
            <a:r>
              <a:rPr lang="en-US" altLang="ko-KR" sz="2000" dirty="0"/>
              <a:t>html</a:t>
            </a:r>
            <a:r>
              <a:rPr lang="ko-KR" altLang="en-US" sz="2000" dirty="0"/>
              <a:t>파일만 표시</a:t>
            </a:r>
            <a:endParaRPr lang="ko-KR" altLang="en-US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A636D-636D-42E3-9D59-F536F495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2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기술분석② </a:t>
            </a:r>
            <a:r>
              <a:rPr lang="en-US" altLang="ko-KR" dirty="0"/>
              <a:t>- </a:t>
            </a:r>
            <a:r>
              <a:rPr lang="ko-KR" altLang="en-US" dirty="0"/>
              <a:t>회원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firebase</a:t>
            </a:r>
            <a:r>
              <a:rPr lang="ko-KR" altLang="en-US" sz="2400" dirty="0"/>
              <a:t>를 이용해 사용자의 인증된 이메일 주소로 아이디</a:t>
            </a:r>
            <a:r>
              <a:rPr lang="en-US" altLang="ko-KR" sz="2400" dirty="0"/>
              <a:t>/</a:t>
            </a:r>
            <a:r>
              <a:rPr lang="ko-KR" altLang="en-US" sz="2400" dirty="0"/>
              <a:t>비밀번호 찾기 기능 제공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Firebase </a:t>
            </a:r>
            <a:r>
              <a:rPr lang="ko-KR" altLang="en-US" sz="2400" dirty="0"/>
              <a:t>이메일 링크 로그인 참고 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https://firebase.google.com/docs/auth/android/email-link-auth?hl=ko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네이버 </a:t>
            </a:r>
            <a:r>
              <a:rPr lang="en-US" altLang="ko-KR" sz="2000" dirty="0" err="1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이용해 네이버 아이디로 로그인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2000" dirty="0"/>
              <a:t>   네이버 로그인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: </a:t>
            </a:r>
            <a:r>
              <a:rPr lang="en-US" altLang="ko-KR" sz="2000" dirty="0">
                <a:hlinkClick r:id="rId3"/>
              </a:rPr>
              <a:t>https://developers.naver.com/products/login/api/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C60C0-1B2F-4969-A7F8-CF8D7FEB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5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일러스트 - 클립아트코리아 :: 통로이미지(주)">
            <a:extLst>
              <a:ext uri="{FF2B5EF4-FFF2-40B4-BE49-F238E27FC236}">
                <a16:creationId xmlns:a16="http://schemas.microsoft.com/office/drawing/2014/main" id="{CF5DCB02-875D-48AC-A9EB-FB42DB81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"/>
            <a:ext cx="5714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E37741-E9E0-421E-9123-238B6F27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71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기술분석③ </a:t>
            </a:r>
            <a:r>
              <a:rPr lang="en-US" altLang="ko-KR" dirty="0"/>
              <a:t>- </a:t>
            </a:r>
            <a:r>
              <a:rPr lang="ko-KR" altLang="en-US" dirty="0"/>
              <a:t>사진 편집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사진에 글을 합성하는 작업을 </a:t>
            </a:r>
            <a:r>
              <a:rPr lang="ko-KR" altLang="en-US" sz="2400" dirty="0" err="1"/>
              <a:t>해야하므로</a:t>
            </a:r>
            <a:r>
              <a:rPr lang="ko-KR" altLang="en-US" sz="2400" dirty="0"/>
              <a:t> </a:t>
            </a:r>
            <a:r>
              <a:rPr lang="en-US" altLang="ko-KR" sz="2400" dirty="0"/>
              <a:t>android</a:t>
            </a:r>
            <a:r>
              <a:rPr lang="ko-KR" altLang="en-US" sz="2400" dirty="0"/>
              <a:t>용으로 나온 사진 편집 오픈소스를 이용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PhotoEditer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https://github.com/burhanrashid52/PhotoEditor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9F534-13BE-4805-8D7B-2641E8D5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위험분석① </a:t>
            </a:r>
            <a:r>
              <a:rPr lang="en-US" altLang="ko-KR" sz="3600" dirty="0"/>
              <a:t>- </a:t>
            </a:r>
            <a:r>
              <a:rPr lang="ko-KR" altLang="ko-KR" sz="3600" dirty="0"/>
              <a:t>문장에 </a:t>
            </a:r>
            <a:r>
              <a:rPr lang="en-US" altLang="ko-KR" sz="3600" dirty="0"/>
              <a:t>‘</a:t>
            </a:r>
            <a:r>
              <a:rPr lang="ko-KR" altLang="ko-KR" sz="3600" dirty="0"/>
              <a:t>좋아요</a:t>
            </a:r>
            <a:r>
              <a:rPr lang="en-US" altLang="ko-KR" sz="3600" dirty="0"/>
              <a:t>’ </a:t>
            </a:r>
            <a:r>
              <a:rPr lang="ko-KR" altLang="ko-KR" sz="3600" dirty="0"/>
              <a:t>할 수 있는 기능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CD8EE-9FBF-40CF-AA9C-C1B64D2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기존 </a:t>
            </a:r>
            <a:r>
              <a:rPr lang="ko-KR" altLang="en-US" sz="2400" dirty="0" err="1"/>
              <a:t>어플에</a:t>
            </a:r>
            <a:r>
              <a:rPr lang="ko-KR" altLang="en-US" sz="2400" dirty="0"/>
              <a:t> 없던 기능</a:t>
            </a:r>
            <a:r>
              <a:rPr lang="en-US" altLang="ko-KR" sz="2400" dirty="0"/>
              <a:t>. </a:t>
            </a:r>
            <a:r>
              <a:rPr lang="ko-KR" altLang="en-US" sz="2400" dirty="0"/>
              <a:t>문장별로 관리할 수 있는 방법이 필요하다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챕터별</a:t>
            </a:r>
            <a:r>
              <a:rPr lang="ko-KR" altLang="en-US" dirty="0"/>
              <a:t> 사용자의 선호도 표시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문장을 직접 드래그해 </a:t>
            </a:r>
            <a:r>
              <a:rPr lang="en-US" altLang="ko-KR" dirty="0"/>
              <a:t>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버튼을 누르면 그 문장을 서버에 복사해서 관리</a:t>
            </a:r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5F1E0-080F-4FE0-AB28-43F69D0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6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D48DF-4037-49BC-BAE8-A2C6EBF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위험분석② </a:t>
            </a:r>
            <a:r>
              <a:rPr lang="en-US" altLang="ko-KR" sz="3600" dirty="0"/>
              <a:t>- </a:t>
            </a:r>
            <a:r>
              <a:rPr lang="ko-KR" altLang="en-US" sz="3600" dirty="0"/>
              <a:t>인용 구절에 링크 걸 수 있는 기능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CCD8EE-9FBF-40CF-AA9C-C1B64D27C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9950" y="1567655"/>
                <a:ext cx="794385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기존 </a:t>
                </a:r>
                <a:r>
                  <a:rPr lang="ko-KR" altLang="en-US" sz="2000" dirty="0" err="1"/>
                  <a:t>어플에</a:t>
                </a:r>
                <a:r>
                  <a:rPr lang="ko-KR" altLang="en-US" sz="2000" dirty="0"/>
                  <a:t> 없는 기능</a:t>
                </a:r>
                <a:r>
                  <a:rPr lang="en-US" altLang="ko-KR" sz="2000" dirty="0"/>
                  <a:t>. </a:t>
                </a:r>
                <a:r>
                  <a:rPr lang="en-US" altLang="ko-KR" sz="2000" dirty="0" err="1"/>
                  <a:t>Epub</a:t>
                </a:r>
                <a:r>
                  <a:rPr lang="ko-KR" altLang="en-US" sz="2000" dirty="0"/>
                  <a:t>파일은 페이지가 </a:t>
                </a:r>
                <a:r>
                  <a:rPr lang="ko-KR" altLang="en-US" sz="2000" dirty="0" err="1"/>
                  <a:t>정해져있지</a:t>
                </a:r>
                <a:r>
                  <a:rPr lang="ko-KR" altLang="en-US" sz="2000" dirty="0"/>
                  <a:t> 않고 글자 크기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줄간격</a:t>
                </a:r>
                <a:r>
                  <a:rPr lang="ko-KR" altLang="en-US" sz="2000" dirty="0"/>
                  <a:t> 등에 영향을 받기때문에 전체페이지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ko-KR" altLang="en-US" sz="2000" dirty="0"/>
                  <a:t>현재페이지 값으로 위치를 특정할 수 있다</a:t>
                </a:r>
                <a:r>
                  <a:rPr lang="en-US" altLang="ko-KR" sz="2000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왼쪽 스크린샷에 나타난 것과 같이 </a:t>
                </a:r>
                <a:r>
                  <a:rPr lang="en-US" altLang="ko-KR" sz="2000" dirty="0"/>
                  <a:t>‘%</a:t>
                </a:r>
                <a:r>
                  <a:rPr lang="ko-KR" altLang="en-US" sz="2000" dirty="0"/>
                  <a:t>진행률</a:t>
                </a:r>
                <a:r>
                  <a:rPr lang="en-US" altLang="ko-KR" sz="2000" dirty="0"/>
                  <a:t>’ </a:t>
                </a:r>
                <a:r>
                  <a:rPr lang="ko-KR" altLang="en-US" sz="2000" dirty="0"/>
                  <a:t>이런 식으로 스탬프를 찍으면 바로 그 구절로 이동 가능한 링크를 생성하는 기능을 제공</a:t>
                </a:r>
                <a:r>
                  <a:rPr lang="en-US" altLang="ko-KR" sz="2000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2000" dirty="0"/>
                  <a:t>대안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상세한 위치</a:t>
                </a:r>
                <a:r>
                  <a:rPr lang="en-US" altLang="ko-KR" sz="2000" dirty="0"/>
                  <a:t>(ex. 40</a:t>
                </a:r>
                <a:r>
                  <a:rPr lang="ko-KR" altLang="en-US" sz="2000" dirty="0"/>
                  <a:t>페이지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를 가리키는 링크 대신 직접 그 구절을 드래그해 공유하기 버튼을 눌러 댓글에 인용하면 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“</a:t>
                </a:r>
                <a:r>
                  <a:rPr lang="ko-KR" altLang="en-US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다만 나는 탐구자였고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지금도 역시 그러하지만</a:t>
                </a:r>
                <a:r>
                  <a:rPr lang="en-US" altLang="ko-KR" sz="2000" i="1" dirty="0">
                    <a:solidFill>
                      <a:schemeClr val="accent5">
                        <a:lumMod val="75000"/>
                      </a:schemeClr>
                    </a:solidFill>
                  </a:rPr>
                  <a:t>,” </a:t>
                </a:r>
                <a:r>
                  <a:rPr lang="ko-KR" altLang="en-US" sz="2000" dirty="0"/>
                  <a:t>이런 식으로 표시되게 함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CCD8EE-9FBF-40CF-AA9C-C1B64D27C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9950" y="1567655"/>
                <a:ext cx="7943850" cy="4351338"/>
              </a:xfrm>
              <a:blipFill>
                <a:blip r:embed="rId2"/>
                <a:stretch>
                  <a:fillRect l="-767" t="-140" r="-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685EA688-3D61-4263-BB8A-C74768E5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50546"/>
            <a:ext cx="6381750" cy="3456781"/>
          </a:xfrm>
          <a:prstGeom prst="rect">
            <a:avLst/>
          </a:prstGeom>
        </p:spPr>
      </p:pic>
      <p:pic>
        <p:nvPicPr>
          <p:cNvPr id="5" name="그림 4" hidden="1">
            <a:extLst>
              <a:ext uri="{FF2B5EF4-FFF2-40B4-BE49-F238E27FC236}">
                <a16:creationId xmlns:a16="http://schemas.microsoft.com/office/drawing/2014/main" id="{BFD00571-7C09-46A6-B4E7-BFC5B565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3550"/>
            <a:ext cx="4581525" cy="337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742199-8012-48D9-8466-7DEF1C3A7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7025"/>
            <a:ext cx="2203133" cy="48958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240F0-BB1E-4952-A004-3157B80B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D4316-A34C-42A3-B982-6B8E2A97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4" y="3723715"/>
            <a:ext cx="668574" cy="2776145"/>
          </a:xfrm>
        </p:spPr>
        <p:txBody>
          <a:bodyPr vert="vert270">
            <a:noAutofit/>
          </a:bodyPr>
          <a:lstStyle/>
          <a:p>
            <a:r>
              <a:rPr lang="en-US" altLang="ko-KR" sz="6000" u="sng" dirty="0"/>
              <a:t>Tasks</a:t>
            </a:r>
            <a:endParaRPr lang="ko-KR" altLang="en-US" u="sng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7022F4A-02C7-43BB-905B-C42AD8C5D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859254"/>
              </p:ext>
            </p:extLst>
          </p:nvPr>
        </p:nvGraphicFramePr>
        <p:xfrm>
          <a:off x="838199" y="13416"/>
          <a:ext cx="5257801" cy="6535452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227">
                  <a:extLst>
                    <a:ext uri="{9D8B030D-6E8A-4147-A177-3AD203B41FA5}">
                      <a16:colId xmlns:a16="http://schemas.microsoft.com/office/drawing/2014/main" val="679126270"/>
                    </a:ext>
                  </a:extLst>
                </a:gridCol>
                <a:gridCol w="2437002">
                  <a:extLst>
                    <a:ext uri="{9D8B030D-6E8A-4147-A177-3AD203B41FA5}">
                      <a16:colId xmlns:a16="http://schemas.microsoft.com/office/drawing/2014/main" val="33063161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62926903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4956339"/>
                    </a:ext>
                  </a:extLst>
                </a:gridCol>
              </a:tblGrid>
              <a:tr h="373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60278"/>
                  </a:ext>
                </a:extLst>
              </a:tr>
              <a:tr h="373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다운받은 책 목록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804773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다운 가능한 책 목록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33382"/>
                  </a:ext>
                </a:extLst>
              </a:tr>
              <a:tr h="373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 소개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 소개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목차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저자소개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636601"/>
                  </a:ext>
                </a:extLst>
              </a:tr>
              <a:tr h="2752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추천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비추천</a:t>
                      </a:r>
                      <a:r>
                        <a:rPr lang="ko-KR" altLang="en-US" sz="1400" dirty="0"/>
                        <a:t> 수 표시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892532"/>
                  </a:ext>
                </a:extLst>
              </a:tr>
              <a:tr h="37371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371225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280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489840"/>
                  </a:ext>
                </a:extLst>
              </a:tr>
              <a:tr h="373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/>
                        <a:t>글 검색 기능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김성환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14264177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/>
                        <a:t>게시글 표시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842750"/>
                  </a:ext>
                </a:extLst>
              </a:tr>
              <a:tr h="37371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텍스트 뷰어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텍스트 보여주는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64287632"/>
                  </a:ext>
                </a:extLst>
              </a:tr>
              <a:tr h="613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글자 설정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글꼴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줄 간격 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395748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 진행률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93683"/>
                  </a:ext>
                </a:extLst>
              </a:tr>
              <a:tr h="613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문장에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할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995807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다크</a:t>
                      </a:r>
                      <a:r>
                        <a:rPr lang="ko-KR" altLang="en-US" sz="1400" dirty="0"/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75873"/>
                  </a:ext>
                </a:extLst>
              </a:tr>
              <a:tr h="3737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18522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47858A-B646-46DA-8B60-4E6DA2A33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239618"/>
              </p:ext>
            </p:extLst>
          </p:nvPr>
        </p:nvGraphicFramePr>
        <p:xfrm>
          <a:off x="6526601" y="13414"/>
          <a:ext cx="5257801" cy="42941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13227">
                  <a:extLst>
                    <a:ext uri="{9D8B030D-6E8A-4147-A177-3AD203B41FA5}">
                      <a16:colId xmlns:a16="http://schemas.microsoft.com/office/drawing/2014/main" val="679126270"/>
                    </a:ext>
                  </a:extLst>
                </a:gridCol>
                <a:gridCol w="2437002">
                  <a:extLst>
                    <a:ext uri="{9D8B030D-6E8A-4147-A177-3AD203B41FA5}">
                      <a16:colId xmlns:a16="http://schemas.microsoft.com/office/drawing/2014/main" val="33063161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629269031"/>
                    </a:ext>
                  </a:extLst>
                </a:gridCol>
                <a:gridCol w="753786">
                  <a:extLst>
                    <a:ext uri="{9D8B030D-6E8A-4147-A177-3AD203B41FA5}">
                      <a16:colId xmlns:a16="http://schemas.microsoft.com/office/drawing/2014/main" val="14956339"/>
                    </a:ext>
                  </a:extLst>
                </a:gridCol>
              </a:tblGrid>
              <a:tr h="365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난이도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60278"/>
                  </a:ext>
                </a:extLst>
              </a:tr>
              <a:tr h="3650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 </a:t>
                      </a:r>
                      <a:r>
                        <a:rPr lang="ko-KR" altLang="en-US" sz="1400" dirty="0" err="1"/>
                        <a:t>댓글창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2129"/>
                  </a:ext>
                </a:extLst>
              </a:tr>
              <a:tr h="620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인용 구절에 링크 걸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주상아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127632"/>
                  </a:ext>
                </a:extLst>
              </a:tr>
              <a:tr h="620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많이 받은 문장 </a:t>
                      </a:r>
                      <a:r>
                        <a:rPr lang="en-US" altLang="ko-KR" sz="1400" dirty="0"/>
                        <a:t>Top10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910051"/>
                  </a:ext>
                </a:extLst>
              </a:tr>
              <a:tr h="4048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마이페이지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유저가 읽은 책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57032159"/>
                  </a:ext>
                </a:extLst>
              </a:tr>
              <a:tr h="524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유저가 남긴 댓글들 </a:t>
                      </a:r>
                      <a:r>
                        <a:rPr lang="ko-KR" altLang="en-US" sz="1400" dirty="0" err="1"/>
                        <a:t>모아보기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김성환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72632"/>
                  </a:ext>
                </a:extLst>
              </a:tr>
              <a:tr h="620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게시글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선택한 포스트의 </a:t>
                      </a:r>
                      <a:r>
                        <a:rPr lang="ko-KR" altLang="en-US" sz="1400" dirty="0" err="1"/>
                        <a:t>업로더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사진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댓글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750999"/>
                  </a:ext>
                </a:extLst>
              </a:tr>
              <a:tr h="386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게시글 업로드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사진 편집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76759055"/>
                  </a:ext>
                </a:extLst>
              </a:tr>
              <a:tr h="386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업로드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오현승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09770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D111F7-4BE9-462A-9511-5B3E0119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6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집에 돌아와 씻고 누워서 핸드폰하기 - 디지털 아트, 일러스트레이션">
            <a:extLst>
              <a:ext uri="{FF2B5EF4-FFF2-40B4-BE49-F238E27FC236}">
                <a16:creationId xmlns:a16="http://schemas.microsoft.com/office/drawing/2014/main" id="{AC02EED4-7764-4B68-A34A-A3F77050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A9706A-BA37-48D6-9828-AE82D0EC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" y="3584799"/>
            <a:ext cx="71247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4A1DF-518D-4853-ACA1-5EEB8296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4" y="4921804"/>
            <a:ext cx="718185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4EFAD-03CD-47A3-A7C7-6157DD372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44" y="1838519"/>
            <a:ext cx="721995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7B9337-1B57-451C-9D32-A9E91C9DE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199" y="659845"/>
            <a:ext cx="7077075" cy="113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A3E28-1D62-4146-99C4-3ACF6AD3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645" y="5999850"/>
            <a:ext cx="7134225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5FB4E1-EADC-4F8B-8C58-6D01775D4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168" y="1981094"/>
            <a:ext cx="72390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33AEA1-0E55-4B22-80D5-599BB177D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304" y="3123330"/>
            <a:ext cx="7239000" cy="1238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90630E-BCAD-48EF-B7CE-0AC9ED451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956" y="2794678"/>
            <a:ext cx="7058025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ABD36C-1F21-44F8-AF76-A42471B42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894" y="4412216"/>
            <a:ext cx="7115175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02D0B-F312-40AC-989A-F7476C169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35930">
            <a:off x="2788966" y="4574316"/>
            <a:ext cx="8732174" cy="13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830B9A-6DDF-43D7-B4BE-532BDCE94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58911">
            <a:off x="1132779" y="1520885"/>
            <a:ext cx="9650785" cy="1597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FE2510-49B8-4FDB-884E-2C56A3B2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CD5B55-3AE8-4B16-9DAE-0703E76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23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3" presetClass="entr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2DC9C-45B2-42B8-9DED-325F8C1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9B9D5-CABF-413E-921B-22894D53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집에서 혼자 책을 읽는 독자들을 위한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다른 사람과 함께 독서할 수 있는 서비스를 제공하는 앱</a:t>
            </a:r>
          </a:p>
        </p:txBody>
      </p:sp>
      <p:pic>
        <p:nvPicPr>
          <p:cNvPr id="2052" name="Picture 4" descr="책 읽는 직원이 경쟁력…독서경영 기업의 미래를 펼치다 | 한경닷컴">
            <a:extLst>
              <a:ext uri="{FF2B5EF4-FFF2-40B4-BE49-F238E27FC236}">
                <a16:creationId xmlns:a16="http://schemas.microsoft.com/office/drawing/2014/main" id="{15D838CC-C908-4703-849B-B47F7400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1" b="94521" l="3710" r="98871">
                        <a14:foregroundMark x1="68548" y1="64384" x2="79032" y2="62740"/>
                        <a14:foregroundMark x1="79032" y1="62740" x2="70645" y2="71233"/>
                        <a14:foregroundMark x1="70645" y1="71233" x2="70323" y2="71233"/>
                        <a14:foregroundMark x1="79355" y1="76438" x2="96129" y2="76986"/>
                        <a14:foregroundMark x1="96129" y1="76986" x2="96290" y2="91781"/>
                        <a14:foregroundMark x1="96290" y1="91781" x2="79194" y2="97808"/>
                        <a14:foregroundMark x1="79194" y1="97808" x2="34355" y2="98356"/>
                        <a14:foregroundMark x1="34355" y1="98356" x2="26613" y2="94521"/>
                        <a14:foregroundMark x1="26613" y1="94521" x2="21129" y2="87671"/>
                        <a14:foregroundMark x1="90806" y1="74795" x2="98871" y2="78082"/>
                        <a14:foregroundMark x1="98871" y1="78082" x2="92903" y2="83288"/>
                        <a14:foregroundMark x1="43226" y1="30685" x2="45000" y2="16712"/>
                        <a14:foregroundMark x1="45000" y1="16712" x2="50806" y2="25479"/>
                        <a14:foregroundMark x1="78065" y1="53973" x2="75323" y2="40548"/>
                        <a14:foregroundMark x1="75323" y1="40548" x2="79355" y2="52877"/>
                        <a14:foregroundMark x1="79355" y1="52877" x2="79516" y2="52877"/>
                        <a14:foregroundMark x1="11935" y1="43562" x2="12581" y2="32877"/>
                        <a14:foregroundMark x1="11935" y1="31233" x2="11935" y2="31233"/>
                        <a14:foregroundMark x1="4032" y1="36438" x2="7742" y2="49041"/>
                        <a14:foregroundMark x1="7742" y1="49041" x2="8065" y2="49589"/>
                        <a14:foregroundMark x1="3710" y1="35068" x2="5484" y2="47945"/>
                        <a14:foregroundMark x1="85968" y1="65479" x2="88710" y2="74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016250"/>
            <a:ext cx="59055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5A76C-3B4D-4F57-BDCC-E2C02CF5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1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33B02-916D-4F9B-B453-92B3854E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분석</a:t>
            </a:r>
          </a:p>
        </p:txBody>
      </p:sp>
      <p:pic>
        <p:nvPicPr>
          <p:cNvPr id="1026" name="Picture 2" descr="교보eBook - Apps on Google Play">
            <a:extLst>
              <a:ext uri="{FF2B5EF4-FFF2-40B4-BE49-F238E27FC236}">
                <a16:creationId xmlns:a16="http://schemas.microsoft.com/office/drawing/2014/main" id="{F9A7FD88-2C59-472B-A005-1155E7E9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2987997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라딘 전자책 (eBook) - Google Play 앱">
            <a:extLst>
              <a:ext uri="{FF2B5EF4-FFF2-40B4-BE49-F238E27FC236}">
                <a16:creationId xmlns:a16="http://schemas.microsoft.com/office/drawing/2014/main" id="{01804388-7C2F-447A-9F39-901EC34A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54" y="1562430"/>
            <a:ext cx="1051851" cy="10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밀리의 서재 - 홈 | Facebook">
            <a:extLst>
              <a:ext uri="{FF2B5EF4-FFF2-40B4-BE49-F238E27FC236}">
                <a16:creationId xmlns:a16="http://schemas.microsoft.com/office/drawing/2014/main" id="{D75C3F98-F38E-49DA-9314-9EB69091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1566863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리디북스 살펴보기">
            <a:extLst>
              <a:ext uri="{FF2B5EF4-FFF2-40B4-BE49-F238E27FC236}">
                <a16:creationId xmlns:a16="http://schemas.microsoft.com/office/drawing/2014/main" id="{C6488D88-4BC0-49D8-A51B-429325BB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22" y1="28444" x2="27556" y2="51556"/>
                        <a14:foregroundMark x1="27556" y1="51556" x2="36889" y2="72889"/>
                        <a14:foregroundMark x1="36889" y1="72889" x2="64000" y2="73333"/>
                        <a14:foregroundMark x1="64000" y1="73333" x2="76000" y2="52444"/>
                        <a14:foregroundMark x1="76000" y1="52444" x2="67556" y2="30667"/>
                        <a14:foregroundMark x1="67556" y1="30667" x2="24444" y2="26667"/>
                        <a14:foregroundMark x1="35556" y1="28889" x2="27556" y2="52000"/>
                        <a14:foregroundMark x1="27556" y1="52000" x2="40000" y2="73333"/>
                        <a14:foregroundMark x1="40000" y1="73333" x2="68444" y2="76000"/>
                        <a14:foregroundMark x1="68444" y1="76000" x2="77778" y2="51556"/>
                        <a14:foregroundMark x1="77778" y1="51556" x2="59556" y2="32000"/>
                        <a14:foregroundMark x1="59556" y1="32000" x2="36889" y2="25778"/>
                        <a14:foregroundMark x1="37778" y1="27556" x2="37333" y2="52000"/>
                        <a14:foregroundMark x1="37333" y1="52000" x2="48889" y2="37778"/>
                        <a14:foregroundMark x1="48444" y1="32889" x2="56889" y2="54667"/>
                        <a14:foregroundMark x1="56889" y1="54667" x2="56889" y2="55111"/>
                        <a14:foregroundMark x1="60000" y1="34222" x2="62667" y2="50222"/>
                        <a14:foregroundMark x1="73333" y1="44889" x2="63111" y2="64000"/>
                        <a14:foregroundMark x1="42667" y1="44000" x2="54667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15" y="2770832"/>
            <a:ext cx="1477319" cy="147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예스24 eBook - YES24 eBook – Apps on Google Play">
            <a:extLst>
              <a:ext uri="{FF2B5EF4-FFF2-40B4-BE49-F238E27FC236}">
                <a16:creationId xmlns:a16="http://schemas.microsoft.com/office/drawing/2014/main" id="{7EAC046C-4AEF-48B6-954C-B44D925C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682" y="1566863"/>
            <a:ext cx="1042987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0B4A6-770B-4D17-97E9-816074586FAB}"/>
              </a:ext>
            </a:extLst>
          </p:cNvPr>
          <p:cNvSpPr txBox="1"/>
          <p:nvPr/>
        </p:nvSpPr>
        <p:spPr>
          <a:xfrm>
            <a:off x="601797" y="4921805"/>
            <a:ext cx="11068050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/>
              <a:t>기존 어플과 다른 </a:t>
            </a:r>
            <a:r>
              <a:rPr lang="ko-KR" altLang="en-US" sz="2100" dirty="0" err="1"/>
              <a:t>차별점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100" dirty="0"/>
              <a:t>유튜브처럼 장면마다의 감상을 남기고 내용에 대한 활발한 의견을 나눌 수 있다</a:t>
            </a:r>
            <a:r>
              <a:rPr lang="en-US" altLang="ko-KR" sz="21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100" dirty="0"/>
              <a:t>혼자 하는 독서가 아닌 같이 하는 독서에 중점을 둔 어플</a:t>
            </a: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4505F259-E91D-4B40-9B78-3009DCA9E1EF}"/>
              </a:ext>
            </a:extLst>
          </p:cNvPr>
          <p:cNvSpPr txBox="1"/>
          <p:nvPr/>
        </p:nvSpPr>
        <p:spPr>
          <a:xfrm>
            <a:off x="2652713" y="1906905"/>
            <a:ext cx="188118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 z="12700000">
              <a:bevelT w="0" h="0"/>
            </a:sp3d>
          </a:bodyPr>
          <a:lstStyle/>
          <a:p>
            <a:r>
              <a:rPr lang="ko-KR" altLang="en-US" sz="5400" dirty="0">
                <a:effectLst>
                  <a:outerShdw blurRad="50800" dist="431800" dir="6900000" sx="126000" sy="126000" algn="ctr" rotWithShape="0">
                    <a:schemeClr val="bg1">
                      <a:lumMod val="75000"/>
                    </a:scheme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생각</a:t>
            </a:r>
            <a:endParaRPr lang="en-US" altLang="ko-KR" sz="5400" dirty="0">
              <a:effectLst>
                <a:outerShdw blurRad="50800" dist="431800" dir="6900000" sx="126000" sy="126000" algn="ctr" rotWithShape="0">
                  <a:schemeClr val="bg1">
                    <a:lumMod val="75000"/>
                  </a:scheme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5400" dirty="0">
                <a:effectLst>
                  <a:outerShdw blurRad="50800" dist="431800" dir="6900000" sx="126000" sy="126000" algn="ctr" rotWithShape="0">
                    <a:schemeClr val="bg1">
                      <a:lumMod val="75000"/>
                    </a:scheme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책방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07DC0-9A3E-47F2-A4DE-071A3E269981}"/>
              </a:ext>
            </a:extLst>
          </p:cNvPr>
          <p:cNvSpPr txBox="1"/>
          <p:nvPr/>
        </p:nvSpPr>
        <p:spPr>
          <a:xfrm>
            <a:off x="5230947" y="2497097"/>
            <a:ext cx="90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vs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6E4F2-90CB-4D5C-8D6B-BDDD792C317F}"/>
              </a:ext>
            </a:extLst>
          </p:cNvPr>
          <p:cNvSpPr txBox="1"/>
          <p:nvPr/>
        </p:nvSpPr>
        <p:spPr>
          <a:xfrm>
            <a:off x="8382000" y="4246424"/>
            <a:ext cx="196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</a:t>
            </a:r>
            <a:r>
              <a:rPr lang="ko-KR" altLang="en-US" sz="1600" dirty="0" err="1"/>
              <a:t>어플들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9FB4E-F7BE-40D8-A133-0898F49BFD28}"/>
              </a:ext>
            </a:extLst>
          </p:cNvPr>
          <p:cNvSpPr txBox="1"/>
          <p:nvPr/>
        </p:nvSpPr>
        <p:spPr>
          <a:xfrm>
            <a:off x="2571750" y="4248151"/>
            <a:ext cx="196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3code</a:t>
            </a:r>
            <a:r>
              <a:rPr lang="ko-KR" altLang="en-US" sz="1600" dirty="0"/>
              <a:t>조 어플</a:t>
            </a:r>
          </a:p>
        </p:txBody>
      </p:sp>
      <p:pic>
        <p:nvPicPr>
          <p:cNvPr id="10" name="그림 9" hidden="1">
            <a:extLst>
              <a:ext uri="{FF2B5EF4-FFF2-40B4-BE49-F238E27FC236}">
                <a16:creationId xmlns:a16="http://schemas.microsoft.com/office/drawing/2014/main" id="{B50D0009-C4E5-4A5A-B886-CB2A6819A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55" y="1725706"/>
            <a:ext cx="2761727" cy="2859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045072-DECB-4528-89EB-A5212319A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36" y="1750092"/>
            <a:ext cx="2767824" cy="28348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7AA043-D54F-4BED-8B7E-39912F77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CD32C839-B0A2-4717-9E62-C23A39A0E7EB}"/>
              </a:ext>
            </a:extLst>
          </p:cNvPr>
          <p:cNvGrpSpPr/>
          <p:nvPr/>
        </p:nvGrpSpPr>
        <p:grpSpPr>
          <a:xfrm>
            <a:off x="7891071" y="3672708"/>
            <a:ext cx="1626728" cy="2893282"/>
            <a:chOff x="979859" y="1547124"/>
            <a:chExt cx="2780713" cy="4945747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021C3C56-2B2F-4C7D-B613-C25922B4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59" y="1547124"/>
              <a:ext cx="2780713" cy="4945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847D68E6-2ED7-4A95-8FC9-8A0E61DA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988" y="2062090"/>
              <a:ext cx="625154" cy="312577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28D569E-27FA-4560-B2D9-E89C149BDD55}"/>
                </a:ext>
              </a:extLst>
            </p:cNvPr>
            <p:cNvSpPr/>
            <p:nvPr/>
          </p:nvSpPr>
          <p:spPr>
            <a:xfrm>
              <a:off x="2798284" y="2062090"/>
              <a:ext cx="616945" cy="251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2B8FCB-705C-4BF8-8070-E00332981A45}"/>
              </a:ext>
            </a:extLst>
          </p:cNvPr>
          <p:cNvGrpSpPr/>
          <p:nvPr/>
        </p:nvGrpSpPr>
        <p:grpSpPr>
          <a:xfrm>
            <a:off x="7906384" y="295363"/>
            <a:ext cx="1621995" cy="2884863"/>
            <a:chOff x="979860" y="1547128"/>
            <a:chExt cx="2780713" cy="4945746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AE88E5B-8F9A-4674-9706-482876019AC0}"/>
                </a:ext>
              </a:extLst>
            </p:cNvPr>
            <p:cNvGrpSpPr/>
            <p:nvPr/>
          </p:nvGrpSpPr>
          <p:grpSpPr>
            <a:xfrm>
              <a:off x="979860" y="1547128"/>
              <a:ext cx="2780713" cy="4945746"/>
              <a:chOff x="979860" y="1547128"/>
              <a:chExt cx="2780713" cy="4945746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8A03585-9F2C-49DA-831C-623E01DBA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860" y="1547128"/>
                <a:ext cx="2780713" cy="4945746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FF5D38E1-8DDA-4EC5-9010-E5D20DBF9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780"/>
              <a:stretch/>
            </p:blipFill>
            <p:spPr>
              <a:xfrm>
                <a:off x="2763501" y="4937392"/>
                <a:ext cx="358131" cy="299696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F4517AC-7C06-4EF2-9CB4-53A56DEBEDC9}"/>
                  </a:ext>
                </a:extLst>
              </p:cNvPr>
              <p:cNvSpPr/>
              <p:nvPr/>
            </p:nvSpPr>
            <p:spPr>
              <a:xfrm>
                <a:off x="3288145" y="4721290"/>
                <a:ext cx="401067" cy="489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" name="Picture 2" descr="댓글, minimono 무료 아이콘 의 SnipIcons Minimono">
                <a:extLst>
                  <a:ext uri="{FF2B5EF4-FFF2-40B4-BE49-F238E27FC236}">
                    <a16:creationId xmlns:a16="http://schemas.microsoft.com/office/drawing/2014/main" id="{89A5D449-76CE-4E83-A519-8E488BEAC8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3249" y="4735211"/>
                <a:ext cx="322003" cy="322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09BD035-1091-49F4-8177-E96B0EFFF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487" y="1674176"/>
              <a:ext cx="848725" cy="406923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8B2197F-BBBF-47C4-A495-3EA027751375}"/>
                </a:ext>
              </a:extLst>
            </p:cNvPr>
            <p:cNvSpPr/>
            <p:nvPr/>
          </p:nvSpPr>
          <p:spPr>
            <a:xfrm>
              <a:off x="2357610" y="1690688"/>
              <a:ext cx="482877" cy="37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CD436A2-A908-4013-9FC0-21345DA2D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3" y="648905"/>
            <a:ext cx="1621994" cy="288486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8C9F729-080D-49E3-A68E-267DA767423B}"/>
              </a:ext>
            </a:extLst>
          </p:cNvPr>
          <p:cNvGrpSpPr/>
          <p:nvPr/>
        </p:nvGrpSpPr>
        <p:grpSpPr>
          <a:xfrm>
            <a:off x="5934888" y="85637"/>
            <a:ext cx="1621995" cy="3517582"/>
            <a:chOff x="4809680" y="151771"/>
            <a:chExt cx="1621995" cy="351758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92FB0E8-9F81-411E-AE0E-96FC11C9D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62"/>
            <a:stretch/>
          </p:blipFill>
          <p:spPr>
            <a:xfrm>
              <a:off x="4809680" y="151771"/>
              <a:ext cx="1621995" cy="3517582"/>
            </a:xfrm>
            <a:prstGeom prst="rect">
              <a:avLst/>
            </a:prstGeom>
          </p:spPr>
        </p:pic>
        <p:pic>
          <p:nvPicPr>
            <p:cNvPr id="57" name="그래픽 56" descr="엄지척 기호">
              <a:extLst>
                <a:ext uri="{FF2B5EF4-FFF2-40B4-BE49-F238E27FC236}">
                  <a16:creationId xmlns:a16="http://schemas.microsoft.com/office/drawing/2014/main" id="{B55EBD52-FB13-4614-9842-76DBC05A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3275" y="1841637"/>
              <a:ext cx="191320" cy="191320"/>
            </a:xfrm>
            <a:prstGeom prst="rect">
              <a:avLst/>
            </a:prstGeom>
          </p:spPr>
        </p:pic>
        <p:pic>
          <p:nvPicPr>
            <p:cNvPr id="58" name="그래픽 57" descr="엄지척 기호">
              <a:extLst>
                <a:ext uri="{FF2B5EF4-FFF2-40B4-BE49-F238E27FC236}">
                  <a16:creationId xmlns:a16="http://schemas.microsoft.com/office/drawing/2014/main" id="{6A0FC883-4FE4-4A00-BD4E-D5F2DC1B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V="1">
              <a:off x="5642341" y="1841637"/>
              <a:ext cx="191320" cy="1913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E33464-5310-4040-8D14-9C599943D896}"/>
                </a:ext>
              </a:extLst>
            </p:cNvPr>
            <p:cNvSpPr txBox="1"/>
            <p:nvPr/>
          </p:nvSpPr>
          <p:spPr>
            <a:xfrm>
              <a:off x="5354594" y="1848294"/>
              <a:ext cx="227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8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4C9C973-D9B6-41B4-8039-D48E7DE03449}"/>
                </a:ext>
              </a:extLst>
            </p:cNvPr>
            <p:cNvSpPr txBox="1"/>
            <p:nvPr/>
          </p:nvSpPr>
          <p:spPr>
            <a:xfrm>
              <a:off x="5833660" y="1848294"/>
              <a:ext cx="227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64CF82-02A8-4804-AEBD-E3F6B63E500E}"/>
              </a:ext>
            </a:extLst>
          </p:cNvPr>
          <p:cNvGrpSpPr/>
          <p:nvPr/>
        </p:nvGrpSpPr>
        <p:grpSpPr>
          <a:xfrm>
            <a:off x="2103284" y="652853"/>
            <a:ext cx="1621994" cy="2884860"/>
            <a:chOff x="979861" y="1546301"/>
            <a:chExt cx="2781179" cy="494657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F0D7DA1-01E7-4613-8607-17642902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8C83A64-4853-4DA0-AB7D-9FDFD9795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4159" b="19022"/>
            <a:stretch/>
          </p:blipFill>
          <p:spPr>
            <a:xfrm>
              <a:off x="979861" y="1929468"/>
              <a:ext cx="2781179" cy="417167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D7416C6-277F-43FD-A40C-29017A5452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56066"/>
            <a:ext cx="1626730" cy="289328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657351-1F70-4D08-8BD1-B1A18BAF9E73}"/>
              </a:ext>
            </a:extLst>
          </p:cNvPr>
          <p:cNvCxnSpPr>
            <a:cxnSpLocks/>
          </p:cNvCxnSpPr>
          <p:nvPr/>
        </p:nvCxnSpPr>
        <p:spPr>
          <a:xfrm flipV="1">
            <a:off x="1703034" y="2086442"/>
            <a:ext cx="848445" cy="246835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01FE33-3412-4AEE-A319-2584BFB27ECC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2736312" y="2091335"/>
            <a:ext cx="1231121" cy="122619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D826B3E-35DD-4E12-8F7A-663485C8A6EF}"/>
              </a:ext>
            </a:extLst>
          </p:cNvPr>
          <p:cNvCxnSpPr>
            <a:cxnSpLocks/>
          </p:cNvCxnSpPr>
          <p:nvPr/>
        </p:nvCxnSpPr>
        <p:spPr>
          <a:xfrm flipV="1">
            <a:off x="7186534" y="2148551"/>
            <a:ext cx="1136525" cy="585451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99D1410-593C-49AB-AC2D-47021218FA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8"/>
          <a:stretch/>
        </p:blipFill>
        <p:spPr>
          <a:xfrm>
            <a:off x="9902089" y="100662"/>
            <a:ext cx="1816104" cy="328089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E423F2-1453-4A6E-8AC7-DBC0BDDC20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931" y="3669353"/>
            <a:ext cx="1626728" cy="28932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8A5505-1CB0-481C-9813-FE613C0CF5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7" y="3748125"/>
            <a:ext cx="1626728" cy="2893281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A3627C-F1D3-4D31-A16F-22478C2D3477}"/>
              </a:ext>
            </a:extLst>
          </p:cNvPr>
          <p:cNvCxnSpPr>
            <a:cxnSpLocks/>
          </p:cNvCxnSpPr>
          <p:nvPr/>
        </p:nvCxnSpPr>
        <p:spPr>
          <a:xfrm>
            <a:off x="3589682" y="3381560"/>
            <a:ext cx="940798" cy="36177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389D36-EA06-4EE3-9C80-E9075D611702}"/>
              </a:ext>
            </a:extLst>
          </p:cNvPr>
          <p:cNvCxnSpPr>
            <a:cxnSpLocks/>
          </p:cNvCxnSpPr>
          <p:nvPr/>
        </p:nvCxnSpPr>
        <p:spPr>
          <a:xfrm>
            <a:off x="8093102" y="3069771"/>
            <a:ext cx="277145" cy="599582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52EAC5D-C68D-4A65-9AC4-B9AB8F30AB55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9377546" y="1844428"/>
            <a:ext cx="524543" cy="307854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트로피">
            <a:extLst>
              <a:ext uri="{FF2B5EF4-FFF2-40B4-BE49-F238E27FC236}">
                <a16:creationId xmlns:a16="http://schemas.microsoft.com/office/drawing/2014/main" id="{7F5276E6-65B6-4028-B7CB-7DC31932CC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35818" y="172581"/>
            <a:ext cx="245570" cy="245570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DAEAAE4-DC39-4382-9B6B-8277399970D7}"/>
              </a:ext>
            </a:extLst>
          </p:cNvPr>
          <p:cNvCxnSpPr>
            <a:cxnSpLocks/>
            <a:stCxn id="47" idx="2"/>
            <a:endCxn id="27" idx="0"/>
          </p:cNvCxnSpPr>
          <p:nvPr/>
        </p:nvCxnSpPr>
        <p:spPr>
          <a:xfrm flipH="1">
            <a:off x="11199295" y="418151"/>
            <a:ext cx="359308" cy="3251202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>
            <a:extLst>
              <a:ext uri="{FF2B5EF4-FFF2-40B4-BE49-F238E27FC236}">
                <a16:creationId xmlns:a16="http://schemas.microsoft.com/office/drawing/2014/main" id="{5144B6F0-BC8F-45A1-9237-FF55ED9D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25" y="-30690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실행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3B4546-2063-4E74-8F77-032164AF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678D2D6-F4FE-4C5D-AA8E-C546BAD54379}"/>
              </a:ext>
            </a:extLst>
          </p:cNvPr>
          <p:cNvGrpSpPr/>
          <p:nvPr/>
        </p:nvGrpSpPr>
        <p:grpSpPr>
          <a:xfrm>
            <a:off x="674125" y="3743336"/>
            <a:ext cx="1626709" cy="2893246"/>
            <a:chOff x="979861" y="1546301"/>
            <a:chExt cx="2781179" cy="494657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7B59B57-474A-4BE0-AE06-99213CAC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E67B668-ECFF-492F-BE3C-3DB38CAA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639" t="32635" r="6275" b="33115"/>
            <a:stretch/>
          </p:blipFill>
          <p:spPr>
            <a:xfrm>
              <a:off x="979861" y="2390862"/>
              <a:ext cx="2781179" cy="2348918"/>
            </a:xfrm>
            <a:prstGeom prst="rect">
              <a:avLst/>
            </a:prstGeom>
          </p:spPr>
        </p:pic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9AC3FA4-3718-4DC0-978B-17EB47695DBF}"/>
              </a:ext>
            </a:extLst>
          </p:cNvPr>
          <p:cNvCxnSpPr>
            <a:cxnSpLocks/>
          </p:cNvCxnSpPr>
          <p:nvPr/>
        </p:nvCxnSpPr>
        <p:spPr>
          <a:xfrm flipH="1">
            <a:off x="2055322" y="3042796"/>
            <a:ext cx="181080" cy="792679"/>
          </a:xfrm>
          <a:prstGeom prst="straightConnector1">
            <a:avLst/>
          </a:prstGeom>
          <a:ln w="28575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5B277A4-968F-4B17-9EF5-F9C0909057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5700" y="3748125"/>
            <a:ext cx="1627608" cy="2894845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B5CBF4-4779-4108-A443-4F12468B416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190939" y="3429000"/>
            <a:ext cx="148565" cy="319125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641727A-D54D-461A-89F1-D0A16E0E0FA2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19475" y="1844428"/>
            <a:ext cx="1515413" cy="692226"/>
          </a:xfrm>
          <a:prstGeom prst="straightConnector1">
            <a:avLst/>
          </a:prstGeom>
          <a:ln w="285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7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F15B44-C81D-489F-AA84-8A534D11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2" y="1546301"/>
            <a:ext cx="2781178" cy="4946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로그인화면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324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맨 처음 앱을 실행시키면 뜨는 로그인 창</a:t>
            </a:r>
            <a:endParaRPr lang="en-US" altLang="ko-KR" sz="2800" dirty="0"/>
          </a:p>
          <a:p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spc="-150" dirty="0"/>
              <a:t>① </a:t>
            </a:r>
            <a:r>
              <a:rPr lang="en-US" altLang="ko-KR" sz="2800" spc="-150" dirty="0"/>
              <a:t>:</a:t>
            </a:r>
            <a:r>
              <a:rPr lang="ko-KR" altLang="en-US" sz="2800" spc="-150" dirty="0"/>
              <a:t> 로그인 </a:t>
            </a:r>
            <a:r>
              <a:rPr lang="ko-KR" altLang="en-US" sz="2800" spc="-150" dirty="0" err="1"/>
              <a:t>성공시</a:t>
            </a:r>
            <a:r>
              <a:rPr lang="ko-KR" altLang="en-US" sz="2800" spc="-150" dirty="0"/>
              <a:t> </a:t>
            </a:r>
            <a:r>
              <a:rPr lang="ko-KR" altLang="en-US" sz="2800" spc="-150" dirty="0" err="1"/>
              <a:t>메인화면으로</a:t>
            </a:r>
            <a:r>
              <a:rPr lang="ko-KR" altLang="en-US" sz="2800" spc="-150" dirty="0"/>
              <a:t> 이동</a:t>
            </a:r>
            <a:endParaRPr lang="en-US" altLang="ko-KR" sz="2800" spc="-150" dirty="0"/>
          </a:p>
          <a:p>
            <a:pPr>
              <a:lnSpc>
                <a:spcPct val="150000"/>
              </a:lnSpc>
            </a:pPr>
            <a:r>
              <a:rPr lang="ko-KR" altLang="en-US" sz="2800" spc="-150" dirty="0"/>
              <a:t>② </a:t>
            </a:r>
            <a:r>
              <a:rPr lang="en-US" altLang="ko-KR" sz="2800" spc="-150" dirty="0"/>
              <a:t>: </a:t>
            </a:r>
            <a:r>
              <a:rPr lang="ko-KR" altLang="en-US" sz="2800" spc="-150" dirty="0"/>
              <a:t>아이디</a:t>
            </a:r>
            <a:r>
              <a:rPr lang="en-US" altLang="ko-KR" sz="2800" spc="-150" dirty="0"/>
              <a:t>/</a:t>
            </a:r>
            <a:r>
              <a:rPr lang="ko-KR" altLang="en-US" sz="2800" spc="-150" dirty="0"/>
              <a:t>비밀번호 찾는 기능 제공</a:t>
            </a:r>
            <a:endParaRPr lang="en-US" altLang="ko-KR" sz="2800" spc="-150" dirty="0"/>
          </a:p>
          <a:p>
            <a:pPr>
              <a:lnSpc>
                <a:spcPct val="150000"/>
              </a:lnSpc>
            </a:pPr>
            <a:r>
              <a:rPr lang="ko-KR" altLang="en-US" sz="2800" spc="-150" dirty="0"/>
              <a:t>③ </a:t>
            </a:r>
            <a:r>
              <a:rPr lang="en-US" altLang="ko-KR" sz="2800" spc="-150" dirty="0"/>
              <a:t>: </a:t>
            </a:r>
            <a:r>
              <a:rPr lang="ko-KR" altLang="en-US" sz="2800" spc="-150" dirty="0"/>
              <a:t>회원가입 기능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2920098" y="425961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065035" y="476898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620700" y="5066151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6622BC-43ED-4DDC-9A7F-7DA14C07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2CBF2C-89F9-4F79-808E-43D371ACEF7A}"/>
              </a:ext>
            </a:extLst>
          </p:cNvPr>
          <p:cNvGrpSpPr/>
          <p:nvPr/>
        </p:nvGrpSpPr>
        <p:grpSpPr>
          <a:xfrm>
            <a:off x="979861" y="1546301"/>
            <a:ext cx="2781179" cy="4946573"/>
            <a:chOff x="979861" y="1546301"/>
            <a:chExt cx="2781179" cy="49465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D2B277-E33A-4700-8A62-25574571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DA8BBA-D71E-43B3-AE54-882233610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59" b="19022"/>
            <a:stretch/>
          </p:blipFill>
          <p:spPr>
            <a:xfrm>
              <a:off x="979861" y="1929468"/>
              <a:ext cx="2781179" cy="417167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로그인을 한 상태에서 가장 먼저 </a:t>
            </a:r>
            <a:r>
              <a:rPr lang="ko-KR" altLang="en-US" sz="2400" dirty="0" err="1"/>
              <a:t>보게되는</a:t>
            </a:r>
            <a:r>
              <a:rPr lang="ko-KR" altLang="en-US" sz="2400" dirty="0"/>
              <a:t> 화면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사람들이 올린 포스트 표시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검색 키워드와 연관된 포스트 검색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다른 사람들이 올린 포스트 표시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</a:t>
            </a:r>
            <a:r>
              <a:rPr lang="ko-KR" altLang="en-US" sz="2400" spc="-300" dirty="0" err="1"/>
              <a:t>메인화면으로</a:t>
            </a:r>
            <a:r>
              <a:rPr lang="ko-KR" altLang="en-US" sz="2400" spc="-300" dirty="0"/>
              <a:t>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ko-KR" sz="2400" spc="-300" dirty="0"/>
              <a:t>④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책리스트 화면으로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⑤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게시글 업로드 창으로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ko-KR" sz="2400" spc="-300" dirty="0"/>
              <a:t>⑥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마이페이지 화면으로 이동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endParaRPr lang="ko-KR" altLang="en-US" sz="24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3322092" y="1525964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419551" y="3408146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1240055" y="600671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2003589" y="601933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35DCD-D636-49A1-8218-46FC7701E6DB}"/>
              </a:ext>
            </a:extLst>
          </p:cNvPr>
          <p:cNvSpPr txBox="1"/>
          <p:nvPr/>
        </p:nvSpPr>
        <p:spPr>
          <a:xfrm>
            <a:off x="2776659" y="6003100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D5ACB-F656-48DC-8A26-EC315B9BB912}"/>
              </a:ext>
            </a:extLst>
          </p:cNvPr>
          <p:cNvSpPr txBox="1"/>
          <p:nvPr/>
        </p:nvSpPr>
        <p:spPr>
          <a:xfrm>
            <a:off x="3581401" y="601933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59821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3BC309-8905-4523-8D69-16284D61B894}"/>
              </a:ext>
            </a:extLst>
          </p:cNvPr>
          <p:cNvGrpSpPr/>
          <p:nvPr/>
        </p:nvGrpSpPr>
        <p:grpSpPr>
          <a:xfrm>
            <a:off x="979861" y="1546301"/>
            <a:ext cx="2781179" cy="4946573"/>
            <a:chOff x="979861" y="1546301"/>
            <a:chExt cx="2781179" cy="49465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DCDA57-426B-4CF9-B6C9-E179EBB9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861" y="1546301"/>
              <a:ext cx="2781179" cy="494657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487062-73C5-47F4-B52F-568426BEB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9" t="32635" r="6275" b="33115"/>
            <a:stretch/>
          </p:blipFill>
          <p:spPr>
            <a:xfrm>
              <a:off x="979861" y="2390862"/>
              <a:ext cx="2781179" cy="234891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B71058-F764-4412-A574-A2FF767D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게시글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F320-FE13-4BF3-B464-F2347EB54B16}"/>
              </a:ext>
            </a:extLst>
          </p:cNvPr>
          <p:cNvSpPr txBox="1"/>
          <p:nvPr/>
        </p:nvSpPr>
        <p:spPr>
          <a:xfrm>
            <a:off x="5217952" y="1690688"/>
            <a:ext cx="6467912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: </a:t>
            </a:r>
            <a:r>
              <a:rPr lang="ko-KR" altLang="en-US" sz="2400" dirty="0"/>
              <a:t>유저의 포스트 상세보기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/</a:t>
            </a:r>
            <a:r>
              <a:rPr lang="ko-KR" altLang="en-US" sz="2400" dirty="0"/>
              <a:t>댓글 남기기 기능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①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포스트 </a:t>
            </a:r>
            <a:r>
              <a:rPr lang="ko-KR" altLang="en-US" sz="2400" spc="-300" dirty="0" err="1"/>
              <a:t>업로더</a:t>
            </a:r>
            <a:r>
              <a:rPr lang="ko-KR" altLang="en-US" sz="2400" spc="-300" dirty="0"/>
              <a:t> 표시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②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게시글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en-US" sz="2400" spc="-300" dirty="0"/>
              <a:t>③ </a:t>
            </a:r>
            <a:r>
              <a:rPr lang="en-US" altLang="ko-KR" sz="2400" spc="-300" dirty="0"/>
              <a:t>:</a:t>
            </a:r>
            <a:r>
              <a:rPr lang="ko-KR" altLang="en-US" sz="2400" spc="-300" dirty="0"/>
              <a:t> 좋아요 기능</a:t>
            </a:r>
            <a:endParaRPr lang="en-US" altLang="ko-KR" sz="2400" spc="-300" dirty="0"/>
          </a:p>
          <a:p>
            <a:pPr>
              <a:lnSpc>
                <a:spcPct val="150000"/>
              </a:lnSpc>
            </a:pPr>
            <a:r>
              <a:rPr lang="ko-KR" altLang="ko-KR" sz="2400" spc="-300" dirty="0"/>
              <a:t>④</a:t>
            </a:r>
            <a:r>
              <a:rPr lang="en-US" altLang="ko-KR" sz="2400" spc="-300" dirty="0"/>
              <a:t> : </a:t>
            </a:r>
            <a:r>
              <a:rPr lang="ko-KR" altLang="en-US" sz="2400" spc="-300" dirty="0"/>
              <a:t>댓글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9F421-D9D5-4A7E-870C-2720F95A7F5F}"/>
              </a:ext>
            </a:extLst>
          </p:cNvPr>
          <p:cNvSpPr txBox="1"/>
          <p:nvPr/>
        </p:nvSpPr>
        <p:spPr>
          <a:xfrm>
            <a:off x="1867110" y="1995547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1BA6-A03E-42C5-ACA1-23F15301CFA9}"/>
              </a:ext>
            </a:extLst>
          </p:cNvPr>
          <p:cNvSpPr txBox="1"/>
          <p:nvPr/>
        </p:nvSpPr>
        <p:spPr>
          <a:xfrm>
            <a:off x="3149976" y="3347063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C5130-3963-4C78-8FF0-4277AB440D8F}"/>
              </a:ext>
            </a:extLst>
          </p:cNvPr>
          <p:cNvSpPr txBox="1"/>
          <p:nvPr/>
        </p:nvSpPr>
        <p:spPr>
          <a:xfrm>
            <a:off x="708161" y="4768558"/>
            <a:ext cx="50334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987F8-FC0A-4950-8DC9-0ECB5101713A}"/>
              </a:ext>
            </a:extLst>
          </p:cNvPr>
          <p:cNvSpPr txBox="1"/>
          <p:nvPr/>
        </p:nvSpPr>
        <p:spPr>
          <a:xfrm>
            <a:off x="1615440" y="4739780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④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33411-0114-4D5B-A3CA-B7BDF77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DF70-DA2F-4510-BFD3-603BD24B51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0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1102</Words>
  <Application>Microsoft Office PowerPoint</Application>
  <PresentationFormat>와이드스크린</PresentationFormat>
  <Paragraphs>291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나눔명조 ExtraBold</vt:lpstr>
      <vt:lpstr>나눔스퀘어</vt:lpstr>
      <vt:lpstr>맑은 고딕</vt:lpstr>
      <vt:lpstr>Arial</vt:lpstr>
      <vt:lpstr>Cambria Math</vt:lpstr>
      <vt:lpstr>Wingdings</vt:lpstr>
      <vt:lpstr>Office 테마</vt:lpstr>
      <vt:lpstr>사용자인터페이스(나) 제안발표</vt:lpstr>
      <vt:lpstr>PowerPoint 프레젠테이션</vt:lpstr>
      <vt:lpstr>배경</vt:lpstr>
      <vt:lpstr>목적</vt:lpstr>
      <vt:lpstr>비교 분석</vt:lpstr>
      <vt:lpstr>실행 화면</vt:lpstr>
      <vt:lpstr>1. 로그인화면</vt:lpstr>
      <vt:lpstr>2. 메인화면</vt:lpstr>
      <vt:lpstr>3. 게시글 화면</vt:lpstr>
      <vt:lpstr>4. 책방</vt:lpstr>
      <vt:lpstr>5. 게시글 업로드 화면</vt:lpstr>
      <vt:lpstr>6. 마이페이지 화면</vt:lpstr>
      <vt:lpstr>7. 책 소개 화면</vt:lpstr>
      <vt:lpstr>8. 텍스트 뷰어 화면</vt:lpstr>
      <vt:lpstr>9. 책 댓글창</vt:lpstr>
      <vt:lpstr>10. 책갈피</vt:lpstr>
      <vt:lpstr>11. ‘좋아요’ 받은 문장 top 10</vt:lpstr>
      <vt:lpstr>기술분석① - 텍스트 뷰어</vt:lpstr>
      <vt:lpstr>기술분석② - 회원 관리</vt:lpstr>
      <vt:lpstr>기술분석③ - 사진 편집 기능</vt:lpstr>
      <vt:lpstr>위험분석① - 문장에 ‘좋아요’ 할 수 있는 기능</vt:lpstr>
      <vt:lpstr>위험분석② - 인용 구절에 링크 걸 수 있는 기능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doe john</dc:creator>
  <cp:lastModifiedBy>doe john</cp:lastModifiedBy>
  <cp:revision>107</cp:revision>
  <dcterms:created xsi:type="dcterms:W3CDTF">2020-10-14T13:56:45Z</dcterms:created>
  <dcterms:modified xsi:type="dcterms:W3CDTF">2020-11-12T07:21:45Z</dcterms:modified>
</cp:coreProperties>
</file>